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60" r:id="rId6"/>
    <p:sldId id="262" r:id="rId7"/>
    <p:sldId id="264" r:id="rId8"/>
    <p:sldId id="265" r:id="rId9"/>
    <p:sldId id="271" r:id="rId10"/>
    <p:sldId id="266" r:id="rId11"/>
    <p:sldId id="268" r:id="rId12"/>
    <p:sldId id="269"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3A7938-55C2-C34F-9562-D2B9BD422FA6}">
          <p14:sldIdLst>
            <p14:sldId id="256"/>
            <p14:sldId id="257"/>
            <p14:sldId id="258"/>
            <p14:sldId id="259"/>
            <p14:sldId id="260"/>
            <p14:sldId id="262"/>
            <p14:sldId id="264"/>
            <p14:sldId id="265"/>
            <p14:sldId id="271"/>
            <p14:sldId id="266"/>
            <p14:sldId id="268"/>
            <p14:sldId id="269"/>
            <p14:sldId id="272"/>
          </p14:sldIdLst>
        </p14:section>
      </p14:sectionLst>
    </p:ext>
    <p:ext uri="{EFAFB233-063F-42B5-8137-9DF3F51BA10A}">
      <p15:sldGuideLst xmlns:p15="http://schemas.microsoft.com/office/powerpoint/2012/main">
        <p15:guide id="1" pos="576" userDrawn="1">
          <p15:clr>
            <a:srgbClr val="A4A3A4"/>
          </p15:clr>
        </p15:guide>
        <p15:guide id="2" pos="3840" userDrawn="1">
          <p15:clr>
            <a:srgbClr val="A4A3A4"/>
          </p15:clr>
        </p15:guide>
        <p15:guide id="3" orient="horz" pos="21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eng Gu" initials="ZG" lastIdx="2" clrIdx="0">
    <p:extLst>
      <p:ext uri="{19B8F6BF-5375-455C-9EA6-DF929625EA0E}">
        <p15:presenceInfo xmlns:p15="http://schemas.microsoft.com/office/powerpoint/2012/main" userId="S::gabgu@ucdavis.edu::4fdfe2a3-76f1-4a63-bbb3-914d59e14a1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784"/>
    <p:restoredTop sz="67786"/>
  </p:normalViewPr>
  <p:slideViewPr>
    <p:cSldViewPr snapToGrid="0" snapToObjects="1">
      <p:cViewPr varScale="1">
        <p:scale>
          <a:sx n="70" d="100"/>
          <a:sy n="70" d="100"/>
        </p:scale>
        <p:origin x="1496" y="184"/>
      </p:cViewPr>
      <p:guideLst>
        <p:guide pos="576"/>
        <p:guide pos="3840"/>
        <p:guide orient="horz" pos="216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C4846A-E6E8-A04B-A8F4-F7C86C880AD2}" type="doc">
      <dgm:prSet loTypeId="urn:microsoft.com/office/officeart/2005/8/layout/chevron1" loCatId="" qsTypeId="urn:microsoft.com/office/officeart/2005/8/quickstyle/simple1" qsCatId="simple" csTypeId="urn:microsoft.com/office/officeart/2005/8/colors/accent1_5" csCatId="accent1" phldr="1"/>
      <dgm:spPr/>
    </dgm:pt>
    <dgm:pt modelId="{78C199C7-E260-EB46-B29F-29F43A4A7DC8}">
      <dgm:prSet phldrT="[Text]"/>
      <dgm:spPr/>
      <dgm:t>
        <a:bodyPr/>
        <a:lstStyle/>
        <a:p>
          <a:r>
            <a:rPr lang="en-US" dirty="0"/>
            <a:t>all possible assignment</a:t>
          </a:r>
        </a:p>
      </dgm:t>
    </dgm:pt>
    <dgm:pt modelId="{BA4848B7-0D9D-3947-AA1E-BF56B514E475}" type="parTrans" cxnId="{A40398F0-D115-084E-AFFB-2C768AE5D111}">
      <dgm:prSet/>
      <dgm:spPr/>
      <dgm:t>
        <a:bodyPr/>
        <a:lstStyle/>
        <a:p>
          <a:endParaRPr lang="en-US"/>
        </a:p>
      </dgm:t>
    </dgm:pt>
    <dgm:pt modelId="{A3FF53BE-66C5-4F4E-A482-20B210C275A8}" type="sibTrans" cxnId="{A40398F0-D115-084E-AFFB-2C768AE5D111}">
      <dgm:prSet/>
      <dgm:spPr/>
      <dgm:t>
        <a:bodyPr/>
        <a:lstStyle/>
        <a:p>
          <a:endParaRPr lang="en-US"/>
        </a:p>
      </dgm:t>
    </dgm:pt>
    <dgm:pt modelId="{201EB19C-7D08-0F44-9D33-691464AF79AB}">
      <dgm:prSet phldrT="[Text]"/>
      <dgm:spPr/>
      <dgm:t>
        <a:bodyPr/>
        <a:lstStyle/>
        <a:p>
          <a:r>
            <a:rPr lang="en-US" dirty="0"/>
            <a:t>all possible T value</a:t>
          </a:r>
        </a:p>
      </dgm:t>
    </dgm:pt>
    <dgm:pt modelId="{A6A1E97A-B098-F343-B27E-EADF9934E8EA}" type="parTrans" cxnId="{85101842-F9AD-9542-AD4F-E17F0C09F384}">
      <dgm:prSet/>
      <dgm:spPr/>
      <dgm:t>
        <a:bodyPr/>
        <a:lstStyle/>
        <a:p>
          <a:endParaRPr lang="en-US"/>
        </a:p>
      </dgm:t>
    </dgm:pt>
    <dgm:pt modelId="{58D79397-2D41-774A-8E33-AB069C02FF54}" type="sibTrans" cxnId="{85101842-F9AD-9542-AD4F-E17F0C09F384}">
      <dgm:prSet/>
      <dgm:spPr/>
      <dgm:t>
        <a:bodyPr/>
        <a:lstStyle/>
        <a:p>
          <a:endParaRPr lang="en-US"/>
        </a:p>
      </dgm:t>
    </dgm:pt>
    <dgm:pt modelId="{F8214986-5EBC-6240-85EA-6DF6C961DAD9}">
      <dgm:prSet phldrT="[Text]"/>
      <dgm:spPr/>
      <dgm:t>
        <a:bodyPr/>
        <a:lstStyle/>
        <a:p>
          <a:r>
            <a:rPr lang="en-US" dirty="0"/>
            <a:t>exact distribution of T</a:t>
          </a:r>
        </a:p>
      </dgm:t>
    </dgm:pt>
    <dgm:pt modelId="{3F2BD9F0-DF7C-4E46-84AE-B8324DC8C6FE}" type="parTrans" cxnId="{C86FDC31-E06D-9E45-AE92-7EA45DAC8172}">
      <dgm:prSet/>
      <dgm:spPr/>
      <dgm:t>
        <a:bodyPr/>
        <a:lstStyle/>
        <a:p>
          <a:endParaRPr lang="en-US"/>
        </a:p>
      </dgm:t>
    </dgm:pt>
    <dgm:pt modelId="{9401133A-74F9-E347-ADEA-3ED166180833}" type="sibTrans" cxnId="{C86FDC31-E06D-9E45-AE92-7EA45DAC8172}">
      <dgm:prSet/>
      <dgm:spPr/>
      <dgm:t>
        <a:bodyPr/>
        <a:lstStyle/>
        <a:p>
          <a:endParaRPr lang="en-US"/>
        </a:p>
      </dgm:t>
    </dgm:pt>
    <dgm:pt modelId="{1BCEC950-C83F-BA48-92A3-53C43D1681E7}">
      <dgm:prSet phldrT="[Text]"/>
      <dgm:spPr/>
      <dgm:t>
        <a:bodyPr/>
        <a:lstStyle/>
        <a:p>
          <a:r>
            <a:rPr lang="en-US" dirty="0"/>
            <a:t>exact p-value</a:t>
          </a:r>
        </a:p>
      </dgm:t>
    </dgm:pt>
    <dgm:pt modelId="{A1CB1F82-DE15-984F-BC31-4F70B05D9F18}" type="parTrans" cxnId="{12D5E57E-ADB9-3D4F-8B79-7E5B9ABE0265}">
      <dgm:prSet/>
      <dgm:spPr/>
      <dgm:t>
        <a:bodyPr/>
        <a:lstStyle/>
        <a:p>
          <a:endParaRPr lang="en-US"/>
        </a:p>
      </dgm:t>
    </dgm:pt>
    <dgm:pt modelId="{05EAB85E-05C3-A84F-A87C-81BEDBD5E591}" type="sibTrans" cxnId="{12D5E57E-ADB9-3D4F-8B79-7E5B9ABE0265}">
      <dgm:prSet/>
      <dgm:spPr/>
      <dgm:t>
        <a:bodyPr/>
        <a:lstStyle/>
        <a:p>
          <a:endParaRPr lang="en-US"/>
        </a:p>
      </dgm:t>
    </dgm:pt>
    <dgm:pt modelId="{79C982EE-AB54-934C-B576-00CBF76C9B94}" type="pres">
      <dgm:prSet presAssocID="{A2C4846A-E6E8-A04B-A8F4-F7C86C880AD2}" presName="Name0" presStyleCnt="0">
        <dgm:presLayoutVars>
          <dgm:dir/>
          <dgm:animLvl val="lvl"/>
          <dgm:resizeHandles val="exact"/>
        </dgm:presLayoutVars>
      </dgm:prSet>
      <dgm:spPr/>
    </dgm:pt>
    <dgm:pt modelId="{C8F129D5-AF2A-DA4D-B3EF-BEE03FD2D1D2}" type="pres">
      <dgm:prSet presAssocID="{78C199C7-E260-EB46-B29F-29F43A4A7DC8}" presName="parTxOnly" presStyleLbl="node1" presStyleIdx="0" presStyleCnt="4">
        <dgm:presLayoutVars>
          <dgm:chMax val="0"/>
          <dgm:chPref val="0"/>
          <dgm:bulletEnabled val="1"/>
        </dgm:presLayoutVars>
      </dgm:prSet>
      <dgm:spPr/>
    </dgm:pt>
    <dgm:pt modelId="{A598DFEF-11C8-DB49-9459-6289652E678D}" type="pres">
      <dgm:prSet presAssocID="{A3FF53BE-66C5-4F4E-A482-20B210C275A8}" presName="parTxOnlySpace" presStyleCnt="0"/>
      <dgm:spPr/>
    </dgm:pt>
    <dgm:pt modelId="{2DB94082-E805-FC43-8FCB-28E65CA6043F}" type="pres">
      <dgm:prSet presAssocID="{201EB19C-7D08-0F44-9D33-691464AF79AB}" presName="parTxOnly" presStyleLbl="node1" presStyleIdx="1" presStyleCnt="4">
        <dgm:presLayoutVars>
          <dgm:chMax val="0"/>
          <dgm:chPref val="0"/>
          <dgm:bulletEnabled val="1"/>
        </dgm:presLayoutVars>
      </dgm:prSet>
      <dgm:spPr/>
    </dgm:pt>
    <dgm:pt modelId="{2874C131-4E5D-3242-80CC-777CE6E5DE0A}" type="pres">
      <dgm:prSet presAssocID="{58D79397-2D41-774A-8E33-AB069C02FF54}" presName="parTxOnlySpace" presStyleCnt="0"/>
      <dgm:spPr/>
    </dgm:pt>
    <dgm:pt modelId="{08EEF49C-3696-F74C-9E8C-3881B4DEE12E}" type="pres">
      <dgm:prSet presAssocID="{F8214986-5EBC-6240-85EA-6DF6C961DAD9}" presName="parTxOnly" presStyleLbl="node1" presStyleIdx="2" presStyleCnt="4">
        <dgm:presLayoutVars>
          <dgm:chMax val="0"/>
          <dgm:chPref val="0"/>
          <dgm:bulletEnabled val="1"/>
        </dgm:presLayoutVars>
      </dgm:prSet>
      <dgm:spPr/>
    </dgm:pt>
    <dgm:pt modelId="{BE1954D3-85EC-0340-BB09-57BE81584F5A}" type="pres">
      <dgm:prSet presAssocID="{9401133A-74F9-E347-ADEA-3ED166180833}" presName="parTxOnlySpace" presStyleCnt="0"/>
      <dgm:spPr/>
    </dgm:pt>
    <dgm:pt modelId="{635D3F2B-7B2C-D342-BF23-2C63340D92BD}" type="pres">
      <dgm:prSet presAssocID="{1BCEC950-C83F-BA48-92A3-53C43D1681E7}" presName="parTxOnly" presStyleLbl="node1" presStyleIdx="3" presStyleCnt="4">
        <dgm:presLayoutVars>
          <dgm:chMax val="0"/>
          <dgm:chPref val="0"/>
          <dgm:bulletEnabled val="1"/>
        </dgm:presLayoutVars>
      </dgm:prSet>
      <dgm:spPr/>
    </dgm:pt>
  </dgm:ptLst>
  <dgm:cxnLst>
    <dgm:cxn modelId="{F6921F0C-B5AB-594A-8F94-CC6725CF83E5}" type="presOf" srcId="{1BCEC950-C83F-BA48-92A3-53C43D1681E7}" destId="{635D3F2B-7B2C-D342-BF23-2C63340D92BD}" srcOrd="0" destOrd="0" presId="urn:microsoft.com/office/officeart/2005/8/layout/chevron1"/>
    <dgm:cxn modelId="{2932381B-C202-EC42-AE4D-A2DCEEA45672}" type="presOf" srcId="{78C199C7-E260-EB46-B29F-29F43A4A7DC8}" destId="{C8F129D5-AF2A-DA4D-B3EF-BEE03FD2D1D2}" srcOrd="0" destOrd="0" presId="urn:microsoft.com/office/officeart/2005/8/layout/chevron1"/>
    <dgm:cxn modelId="{C86FDC31-E06D-9E45-AE92-7EA45DAC8172}" srcId="{A2C4846A-E6E8-A04B-A8F4-F7C86C880AD2}" destId="{F8214986-5EBC-6240-85EA-6DF6C961DAD9}" srcOrd="2" destOrd="0" parTransId="{3F2BD9F0-DF7C-4E46-84AE-B8324DC8C6FE}" sibTransId="{9401133A-74F9-E347-ADEA-3ED166180833}"/>
    <dgm:cxn modelId="{85101842-F9AD-9542-AD4F-E17F0C09F384}" srcId="{A2C4846A-E6E8-A04B-A8F4-F7C86C880AD2}" destId="{201EB19C-7D08-0F44-9D33-691464AF79AB}" srcOrd="1" destOrd="0" parTransId="{A6A1E97A-B098-F343-B27E-EADF9934E8EA}" sibTransId="{58D79397-2D41-774A-8E33-AB069C02FF54}"/>
    <dgm:cxn modelId="{12D5E57E-ADB9-3D4F-8B79-7E5B9ABE0265}" srcId="{A2C4846A-E6E8-A04B-A8F4-F7C86C880AD2}" destId="{1BCEC950-C83F-BA48-92A3-53C43D1681E7}" srcOrd="3" destOrd="0" parTransId="{A1CB1F82-DE15-984F-BC31-4F70B05D9F18}" sibTransId="{05EAB85E-05C3-A84F-A87C-81BEDBD5E591}"/>
    <dgm:cxn modelId="{61275690-67A8-314B-BC8A-4328BE30C504}" type="presOf" srcId="{A2C4846A-E6E8-A04B-A8F4-F7C86C880AD2}" destId="{79C982EE-AB54-934C-B576-00CBF76C9B94}" srcOrd="0" destOrd="0" presId="urn:microsoft.com/office/officeart/2005/8/layout/chevron1"/>
    <dgm:cxn modelId="{1BCF839B-AD96-FF43-AFF3-DF013A2D7CC4}" type="presOf" srcId="{F8214986-5EBC-6240-85EA-6DF6C961DAD9}" destId="{08EEF49C-3696-F74C-9E8C-3881B4DEE12E}" srcOrd="0" destOrd="0" presId="urn:microsoft.com/office/officeart/2005/8/layout/chevron1"/>
    <dgm:cxn modelId="{90888BB9-0135-234A-9585-C88B0BFD9A3B}" type="presOf" srcId="{201EB19C-7D08-0F44-9D33-691464AF79AB}" destId="{2DB94082-E805-FC43-8FCB-28E65CA6043F}" srcOrd="0" destOrd="0" presId="urn:microsoft.com/office/officeart/2005/8/layout/chevron1"/>
    <dgm:cxn modelId="{A40398F0-D115-084E-AFFB-2C768AE5D111}" srcId="{A2C4846A-E6E8-A04B-A8F4-F7C86C880AD2}" destId="{78C199C7-E260-EB46-B29F-29F43A4A7DC8}" srcOrd="0" destOrd="0" parTransId="{BA4848B7-0D9D-3947-AA1E-BF56B514E475}" sibTransId="{A3FF53BE-66C5-4F4E-A482-20B210C275A8}"/>
    <dgm:cxn modelId="{494EFB52-1BB2-BE40-BAAB-9224D4F6C67C}" type="presParOf" srcId="{79C982EE-AB54-934C-B576-00CBF76C9B94}" destId="{C8F129D5-AF2A-DA4D-B3EF-BEE03FD2D1D2}" srcOrd="0" destOrd="0" presId="urn:microsoft.com/office/officeart/2005/8/layout/chevron1"/>
    <dgm:cxn modelId="{D427A482-31E5-B64A-8DAD-13FC069B8731}" type="presParOf" srcId="{79C982EE-AB54-934C-B576-00CBF76C9B94}" destId="{A598DFEF-11C8-DB49-9459-6289652E678D}" srcOrd="1" destOrd="0" presId="urn:microsoft.com/office/officeart/2005/8/layout/chevron1"/>
    <dgm:cxn modelId="{D697B2AE-3EF2-004B-84F1-F3DD2097DF4B}" type="presParOf" srcId="{79C982EE-AB54-934C-B576-00CBF76C9B94}" destId="{2DB94082-E805-FC43-8FCB-28E65CA6043F}" srcOrd="2" destOrd="0" presId="urn:microsoft.com/office/officeart/2005/8/layout/chevron1"/>
    <dgm:cxn modelId="{EC120009-179D-3740-BF72-A803019BC408}" type="presParOf" srcId="{79C982EE-AB54-934C-B576-00CBF76C9B94}" destId="{2874C131-4E5D-3242-80CC-777CE6E5DE0A}" srcOrd="3" destOrd="0" presId="urn:microsoft.com/office/officeart/2005/8/layout/chevron1"/>
    <dgm:cxn modelId="{CAF54908-6E24-C14E-A69B-787396B4FC39}" type="presParOf" srcId="{79C982EE-AB54-934C-B576-00CBF76C9B94}" destId="{08EEF49C-3696-F74C-9E8C-3881B4DEE12E}" srcOrd="4" destOrd="0" presId="urn:microsoft.com/office/officeart/2005/8/layout/chevron1"/>
    <dgm:cxn modelId="{53E6CF07-2992-5540-BECF-CAAC9CAD3F33}" type="presParOf" srcId="{79C982EE-AB54-934C-B576-00CBF76C9B94}" destId="{BE1954D3-85EC-0340-BB09-57BE81584F5A}" srcOrd="5" destOrd="0" presId="urn:microsoft.com/office/officeart/2005/8/layout/chevron1"/>
    <dgm:cxn modelId="{3A90D589-86F1-7141-BE02-E493E4AE029C}" type="presParOf" srcId="{79C982EE-AB54-934C-B576-00CBF76C9B94}" destId="{635D3F2B-7B2C-D342-BF23-2C63340D92BD}"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129D5-AF2A-DA4D-B3EF-BEE03FD2D1D2}">
      <dsp:nvSpPr>
        <dsp:cNvPr id="0" name=""/>
        <dsp:cNvSpPr/>
      </dsp:nvSpPr>
      <dsp:spPr>
        <a:xfrm>
          <a:off x="4877" y="1607785"/>
          <a:ext cx="2839417" cy="1135766"/>
        </a:xfrm>
        <a:prstGeom prst="chevron">
          <a:avLst/>
        </a:prstGeom>
        <a:solidFill>
          <a:schemeClr val="accent1">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en-US" sz="2500" kern="1200" dirty="0"/>
            <a:t>all possible assignment</a:t>
          </a:r>
        </a:p>
      </dsp:txBody>
      <dsp:txXfrm>
        <a:off x="572760" y="1607785"/>
        <a:ext cx="1703651" cy="1135766"/>
      </dsp:txXfrm>
    </dsp:sp>
    <dsp:sp modelId="{2DB94082-E805-FC43-8FCB-28E65CA6043F}">
      <dsp:nvSpPr>
        <dsp:cNvPr id="0" name=""/>
        <dsp:cNvSpPr/>
      </dsp:nvSpPr>
      <dsp:spPr>
        <a:xfrm>
          <a:off x="2560353" y="1607785"/>
          <a:ext cx="2839417" cy="1135766"/>
        </a:xfrm>
        <a:prstGeom prst="chevron">
          <a:avLst/>
        </a:prstGeom>
        <a:solidFill>
          <a:schemeClr val="accent1">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en-US" sz="2500" kern="1200" dirty="0"/>
            <a:t>all possible T value</a:t>
          </a:r>
        </a:p>
      </dsp:txBody>
      <dsp:txXfrm>
        <a:off x="3128236" y="1607785"/>
        <a:ext cx="1703651" cy="1135766"/>
      </dsp:txXfrm>
    </dsp:sp>
    <dsp:sp modelId="{08EEF49C-3696-F74C-9E8C-3881B4DEE12E}">
      <dsp:nvSpPr>
        <dsp:cNvPr id="0" name=""/>
        <dsp:cNvSpPr/>
      </dsp:nvSpPr>
      <dsp:spPr>
        <a:xfrm>
          <a:off x="5115829" y="1607785"/>
          <a:ext cx="2839417" cy="1135766"/>
        </a:xfrm>
        <a:prstGeom prst="chevron">
          <a:avLst/>
        </a:prstGeom>
        <a:solidFill>
          <a:schemeClr val="accent1">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en-US" sz="2500" kern="1200" dirty="0"/>
            <a:t>exact distribution of T</a:t>
          </a:r>
        </a:p>
      </dsp:txBody>
      <dsp:txXfrm>
        <a:off x="5683712" y="1607785"/>
        <a:ext cx="1703651" cy="1135766"/>
      </dsp:txXfrm>
    </dsp:sp>
    <dsp:sp modelId="{635D3F2B-7B2C-D342-BF23-2C63340D92BD}">
      <dsp:nvSpPr>
        <dsp:cNvPr id="0" name=""/>
        <dsp:cNvSpPr/>
      </dsp:nvSpPr>
      <dsp:spPr>
        <a:xfrm>
          <a:off x="7671304" y="1607785"/>
          <a:ext cx="2839417" cy="1135766"/>
        </a:xfrm>
        <a:prstGeom prst="chevron">
          <a:avLst/>
        </a:prstGeom>
        <a:solidFill>
          <a:schemeClr val="accent1">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0013" tIns="33338" rIns="33338" bIns="33338" numCol="1" spcCol="1270" anchor="ctr" anchorCtr="0">
          <a:noAutofit/>
        </a:bodyPr>
        <a:lstStyle/>
        <a:p>
          <a:pPr marL="0" lvl="0" indent="0" algn="ctr" defTabSz="1111250">
            <a:lnSpc>
              <a:spcPct val="90000"/>
            </a:lnSpc>
            <a:spcBef>
              <a:spcPct val="0"/>
            </a:spcBef>
            <a:spcAft>
              <a:spcPct val="35000"/>
            </a:spcAft>
            <a:buNone/>
          </a:pPr>
          <a:r>
            <a:rPr lang="en-US" sz="2500" kern="1200" dirty="0"/>
            <a:t>exact p-value</a:t>
          </a:r>
        </a:p>
      </dsp:txBody>
      <dsp:txXfrm>
        <a:off x="8239187" y="1607785"/>
        <a:ext cx="1703651" cy="113576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2.png>
</file>

<file path=ppt/media/image3.png>
</file>

<file path=ppt/media/image4.png>
</file>

<file path=ppt/media/image5.png>
</file>

<file path=ppt/media/image6.tiff>
</file>

<file path=ppt/media/image7.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3CEBF-2E4C-DF48-9B0B-2087BA7E040B}" type="datetimeFigureOut">
              <a:rPr lang="en-US" smtClean="0"/>
              <a:t>3/11/20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A7AD5-8FE6-AE4B-86F4-43227E5B8D1B}" type="slidenum">
              <a:rPr lang="en-US" smtClean="0"/>
              <a:t>‹#›</a:t>
            </a:fld>
            <a:endParaRPr lang="en-US"/>
          </a:p>
        </p:txBody>
      </p:sp>
    </p:spTree>
    <p:extLst>
      <p:ext uri="{BB962C8B-B14F-4D97-AF65-F5344CB8AC3E}">
        <p14:creationId xmlns:p14="http://schemas.microsoft.com/office/powerpoint/2010/main" val="3717875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Student-Teacher Achievement Ratio (STAR). </a:t>
            </a:r>
          </a:p>
          <a:p>
            <a:endParaRPr lang="en-US" dirty="0"/>
          </a:p>
          <a:p>
            <a:r>
              <a:rPr lang="en-US" dirty="0"/>
              <a:t>We chose teacher ID, class type, school ID and math scores as main variables based on our interests, other variables concerning teachers' characteristics have been remained also.</a:t>
            </a:r>
          </a:p>
          <a:p>
            <a:r>
              <a:rPr lang="en-US" dirty="0"/>
              <a:t>and we drop the missing values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Question of interest</a:t>
            </a:r>
          </a:p>
        </p:txBody>
      </p:sp>
      <p:sp>
        <p:nvSpPr>
          <p:cNvPr id="4" name="Slide Number Placeholder 3"/>
          <p:cNvSpPr>
            <a:spLocks noGrp="1"/>
          </p:cNvSpPr>
          <p:nvPr>
            <p:ph type="sldNum" sz="quarter" idx="5"/>
          </p:nvPr>
        </p:nvSpPr>
        <p:spPr/>
        <p:txBody>
          <a:bodyPr/>
          <a:lstStyle/>
          <a:p>
            <a:fld id="{EC0A7AD5-8FE6-AE4B-86F4-43227E5B8D1B}" type="slidenum">
              <a:rPr lang="en-US" smtClean="0"/>
              <a:t>2</a:t>
            </a:fld>
            <a:endParaRPr lang="en-US"/>
          </a:p>
        </p:txBody>
      </p:sp>
    </p:spTree>
    <p:extLst>
      <p:ext uri="{BB962C8B-B14F-4D97-AF65-F5344CB8AC3E}">
        <p14:creationId xmlns:p14="http://schemas.microsoft.com/office/powerpoint/2010/main" val="35225593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Using similar procedures in project star, the test statistic is </a:t>
            </a:r>
          </a:p>
          <a:p>
            <a:r>
              <a:rPr lang="en-US" sz="1200" kern="1200" dirty="0">
                <a:solidFill>
                  <a:schemeClr val="tx1"/>
                </a:solidFill>
                <a:effectLst/>
                <a:latin typeface="+mn-lt"/>
                <a:ea typeface="+mn-ea"/>
                <a:cs typeface="+mn-cs"/>
              </a:rPr>
              <a:t>and you could see the distribution of T.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0A7AD5-8FE6-AE4B-86F4-43227E5B8D1B}" type="slidenum">
              <a:rPr lang="en-US" smtClean="0"/>
              <a:t>11</a:t>
            </a:fld>
            <a:endParaRPr lang="en-US"/>
          </a:p>
        </p:txBody>
      </p:sp>
    </p:spTree>
    <p:extLst>
      <p:ext uri="{BB962C8B-B14F-4D97-AF65-F5344CB8AC3E}">
        <p14:creationId xmlns:p14="http://schemas.microsoft.com/office/powerpoint/2010/main" val="3195825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Fisher’s method is used to test whether there is individual treatment effect, however, potential outcome focus on whether there is average treatment effect. Second, using fisher’s method, no-interference assumption automatically holds, but in potential outcomes framework, it may not hold.</a:t>
            </a:r>
          </a:p>
          <a:p>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12</a:t>
            </a:fld>
            <a:endParaRPr lang="en-US"/>
          </a:p>
        </p:txBody>
      </p:sp>
    </p:spTree>
    <p:extLst>
      <p:ext uri="{BB962C8B-B14F-4D97-AF65-F5344CB8AC3E}">
        <p14:creationId xmlns:p14="http://schemas.microsoft.com/office/powerpoint/2010/main" val="1202433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order to answer the questions. We first need to find a measurement for teaching quantality. we draw the plots for some teacher IDs and relevant math scores. The distributions for each teacher showed here are not normal.  In addition, the mean will be affected by extrema values which are outliers. For this reason, we use the median math scores as indictor to represent the teaching quality.</a:t>
            </a:r>
          </a:p>
          <a:p>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3</a:t>
            </a:fld>
            <a:endParaRPr lang="en-US"/>
          </a:p>
        </p:txBody>
      </p:sp>
    </p:spTree>
    <p:extLst>
      <p:ext uri="{BB962C8B-B14F-4D97-AF65-F5344CB8AC3E}">
        <p14:creationId xmlns:p14="http://schemas.microsoft.com/office/powerpoint/2010/main" val="3275289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Since it is a Stratified randomized experiment, Class types are treatments; schools are blocks </a:t>
            </a:r>
          </a:p>
          <a:p>
            <a:r>
              <a:rPr lang="en-US" sz="1200" kern="1200" dirty="0">
                <a:solidFill>
                  <a:schemeClr val="tx1"/>
                </a:solidFill>
                <a:effectLst/>
                <a:latin typeface="+mn-lt"/>
                <a:ea typeface="+mn-ea"/>
                <a:cs typeface="+mn-cs"/>
              </a:rPr>
              <a:t>We use two-way ANOVA to do analysis.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Notation</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 didn’t include the interaction term since we are not interested in the interact effect and also the F test showed it is not significant to be included in our model.</a:t>
            </a:r>
          </a:p>
          <a:p>
            <a:endParaRPr lang="en-US" dirty="0"/>
          </a:p>
          <a:p>
            <a:r>
              <a:rPr lang="en-US" dirty="0"/>
              <a:t>Assumption</a:t>
            </a:r>
          </a:p>
        </p:txBody>
      </p:sp>
      <p:sp>
        <p:nvSpPr>
          <p:cNvPr id="4" name="Slide Number Placeholder 3"/>
          <p:cNvSpPr>
            <a:spLocks noGrp="1"/>
          </p:cNvSpPr>
          <p:nvPr>
            <p:ph type="sldNum" sz="quarter" idx="5"/>
          </p:nvPr>
        </p:nvSpPr>
        <p:spPr/>
        <p:txBody>
          <a:bodyPr/>
          <a:lstStyle/>
          <a:p>
            <a:fld id="{EC0A7AD5-8FE6-AE4B-86F4-43227E5B8D1B}" type="slidenum">
              <a:rPr lang="en-US" smtClean="0"/>
              <a:t>4</a:t>
            </a:fld>
            <a:endParaRPr lang="en-US"/>
          </a:p>
        </p:txBody>
      </p:sp>
    </p:spTree>
    <p:extLst>
      <p:ext uri="{BB962C8B-B14F-4D97-AF65-F5344CB8AC3E}">
        <p14:creationId xmlns:p14="http://schemas.microsoft.com/office/powerpoint/2010/main" val="2651795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did the F test to check the main effect for class types and school ID which are all statistically significant.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Tukey’s Pairwise Comparison for class type</a:t>
            </a:r>
          </a:p>
          <a:p>
            <a:r>
              <a:rPr lang="en-US"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h0</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said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 association between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results shows only the ci of Regular with AIDE and Regular class type contains zero that the difference of their median math score is not significant. However, the differences are significant for regular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 small class type and regular + aide and small class type</a:t>
            </a:r>
          </a:p>
          <a:p>
            <a:r>
              <a:rPr lang="en-US" sz="1200" kern="1200" dirty="0">
                <a:solidFill>
                  <a:schemeClr val="tx1"/>
                </a:solidFill>
                <a:effectLst/>
                <a:latin typeface="+mn-lt"/>
                <a:ea typeface="+mn-ea"/>
                <a:cs typeface="+mn-cs"/>
              </a:rPr>
              <a:t>Since the median math score difference is not significant, we combine </a:t>
            </a:r>
            <a:r>
              <a:rPr lang="en-US" sz="1200" kern="1200">
                <a:solidFill>
                  <a:schemeClr val="tx1"/>
                </a:solidFill>
                <a:effectLst/>
                <a:latin typeface="+mn-lt"/>
                <a:ea typeface="+mn-ea"/>
                <a:cs typeface="+mn-cs"/>
              </a:rPr>
              <a:t>Regular with </a:t>
            </a:r>
            <a:r>
              <a:rPr lang="en-US" sz="1200" kern="1200" dirty="0">
                <a:solidFill>
                  <a:schemeClr val="tx1"/>
                </a:solidFill>
                <a:effectLst/>
                <a:latin typeface="+mn-lt"/>
                <a:ea typeface="+mn-ea"/>
                <a:cs typeface="+mn-cs"/>
              </a:rPr>
              <a:t>AIDE and Regular class type together as new regular class type. </a:t>
            </a:r>
          </a:p>
          <a:p>
            <a:r>
              <a:rPr lang="en-US" sz="1200" kern="1200" dirty="0">
                <a:solidFill>
                  <a:schemeClr val="tx1"/>
                </a:solidFill>
                <a:effectLst/>
                <a:latin typeface="+mn-lt"/>
                <a:ea typeface="+mn-ea"/>
                <a:cs typeface="+mn-cs"/>
              </a:rPr>
              <a:t>Based on this new data, we treat regular as control and small class type as treatment to make the causal inference</a:t>
            </a:r>
          </a:p>
        </p:txBody>
      </p:sp>
      <p:sp>
        <p:nvSpPr>
          <p:cNvPr id="4" name="Slide Number Placeholder 3"/>
          <p:cNvSpPr>
            <a:spLocks noGrp="1"/>
          </p:cNvSpPr>
          <p:nvPr>
            <p:ph type="sldNum" sz="quarter" idx="5"/>
          </p:nvPr>
        </p:nvSpPr>
        <p:spPr/>
        <p:txBody>
          <a:bodyPr/>
          <a:lstStyle/>
          <a:p>
            <a:fld id="{EC0A7AD5-8FE6-AE4B-86F4-43227E5B8D1B}" type="slidenum">
              <a:rPr lang="en-US" smtClean="0"/>
              <a:t>5</a:t>
            </a:fld>
            <a:endParaRPr lang="en-US"/>
          </a:p>
        </p:txBody>
      </p:sp>
    </p:spTree>
    <p:extLst>
      <p:ext uri="{BB962C8B-B14F-4D97-AF65-F5344CB8AC3E}">
        <p14:creationId xmlns:p14="http://schemas.microsoft.com/office/powerpoint/2010/main" val="3709938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Therefore, we could use potential outcomes framework to draw causal statement</a:t>
            </a:r>
            <a:r>
              <a:rPr lang="en-US" dirty="0">
                <a:effectLst/>
              </a:rPr>
              <a:t> </a:t>
            </a:r>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6</a:t>
            </a:fld>
            <a:endParaRPr lang="en-US"/>
          </a:p>
        </p:txBody>
      </p:sp>
    </p:spTree>
    <p:extLst>
      <p:ext uri="{BB962C8B-B14F-4D97-AF65-F5344CB8AC3E}">
        <p14:creationId xmlns:p14="http://schemas.microsoft.com/office/powerpoint/2010/main" val="39502897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Fisher’s Framework, the potential outcomes are considered fixed, the only randomness comes from how treatment group and control group are assigned.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Under the null hypothesis, no-interference assumption automatically holds and all potential outcomes are known!</a:t>
            </a:r>
          </a:p>
          <a:p>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7</a:t>
            </a:fld>
            <a:endParaRPr lang="en-US"/>
          </a:p>
        </p:txBody>
      </p:sp>
    </p:spTree>
    <p:extLst>
      <p:ext uri="{BB962C8B-B14F-4D97-AF65-F5344CB8AC3E}">
        <p14:creationId xmlns:p14="http://schemas.microsoft.com/office/powerpoint/2010/main" val="4163761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within school average difference between treatment and control. It is weighted by the number of classes in each school divided by the total number of classes.</a:t>
            </a:r>
          </a:p>
          <a:p>
            <a:r>
              <a:rPr lang="en-US" sz="1200" kern="1200" dirty="0">
                <a:solidFill>
                  <a:schemeClr val="tx1"/>
                </a:solidFill>
                <a:effectLst/>
                <a:latin typeface="+mn-lt"/>
                <a:ea typeface="+mn-ea"/>
                <a:cs typeface="+mn-cs"/>
              </a:rPr>
              <a:t>Then we need to derive the distribution of the test statistic.</a:t>
            </a:r>
          </a:p>
          <a:p>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8</a:t>
            </a:fld>
            <a:endParaRPr lang="en-US"/>
          </a:p>
        </p:txBody>
      </p:sp>
    </p:spTree>
    <p:extLst>
      <p:ext uri="{BB962C8B-B14F-4D97-AF65-F5344CB8AC3E}">
        <p14:creationId xmlns:p14="http://schemas.microsoft.com/office/powerpoint/2010/main" val="2608977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Since the assignment we observe is only one of many, by exhausting all possible assignments, we could have all possible T values and get the exact distribution of T! With this distribution, we calculate the proportion of T that are as extreme as the observed T value, which is also called the exact p-value</a:t>
            </a:r>
            <a:r>
              <a:rPr lang="en-US" dirty="0">
                <a:effectLst/>
              </a:rPr>
              <a:t> </a:t>
            </a:r>
            <a:endParaRPr lang="en-US" dirty="0"/>
          </a:p>
          <a:p>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9</a:t>
            </a:fld>
            <a:endParaRPr lang="en-US"/>
          </a:p>
        </p:txBody>
      </p:sp>
    </p:spTree>
    <p:extLst>
      <p:ext uri="{BB962C8B-B14F-4D97-AF65-F5344CB8AC3E}">
        <p14:creationId xmlns:p14="http://schemas.microsoft.com/office/powerpoint/2010/main" val="1289197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Under the null hypothesis, we know all potential outcomes and calculate the test statistics. Then we find the distribution of T. There are 6 different assignments, we calculate T value of each assignment and get the distribution of the test statistics.</a:t>
            </a:r>
            <a:r>
              <a:rPr lang="en-US" dirty="0">
                <a:effectLst/>
              </a:rPr>
              <a:t> </a:t>
            </a:r>
            <a:endParaRPr lang="en-US" dirty="0"/>
          </a:p>
        </p:txBody>
      </p:sp>
      <p:sp>
        <p:nvSpPr>
          <p:cNvPr id="4" name="Slide Number Placeholder 3"/>
          <p:cNvSpPr>
            <a:spLocks noGrp="1"/>
          </p:cNvSpPr>
          <p:nvPr>
            <p:ph type="sldNum" sz="quarter" idx="5"/>
          </p:nvPr>
        </p:nvSpPr>
        <p:spPr/>
        <p:txBody>
          <a:bodyPr/>
          <a:lstStyle/>
          <a:p>
            <a:fld id="{EC0A7AD5-8FE6-AE4B-86F4-43227E5B8D1B}" type="slidenum">
              <a:rPr lang="en-US" smtClean="0"/>
              <a:t>10</a:t>
            </a:fld>
            <a:endParaRPr lang="en-US"/>
          </a:p>
        </p:txBody>
      </p:sp>
    </p:spTree>
    <p:extLst>
      <p:ext uri="{BB962C8B-B14F-4D97-AF65-F5344CB8AC3E}">
        <p14:creationId xmlns:p14="http://schemas.microsoft.com/office/powerpoint/2010/main" val="2008295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700958"/>
            <a:ext cx="10515600" cy="17554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8200" y="3456360"/>
            <a:ext cx="10515600" cy="30971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tif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6"/>
          <a:stretch>
            <a:fillRect/>
          </a:stretch>
        </p:blipFill>
        <p:spPr>
          <a:xfrm>
            <a:off x="10650071" y="6265098"/>
            <a:ext cx="1394010" cy="489297"/>
          </a:xfrm>
          <a:prstGeom prst="rect">
            <a:avLst/>
          </a:prstGeom>
        </p:spPr>
      </p:pic>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1270644"/>
            <a:ext cx="9522941" cy="2387600"/>
          </a:xfrm>
        </p:spPr>
        <p:txBody>
          <a:bodyPr>
            <a:normAutofit fontScale="90000"/>
          </a:bodyPr>
          <a:lstStyle/>
          <a:p>
            <a:pPr marL="0" lvl="0" indent="0">
              <a:buNone/>
            </a:pPr>
            <a:r>
              <a:rPr dirty="0"/>
              <a:t>Analyze the Effect of Class Type on First Grade Math Scores Using Two-way ANOVA</a:t>
            </a:r>
          </a:p>
        </p:txBody>
      </p:sp>
      <p:sp>
        <p:nvSpPr>
          <p:cNvPr id="3" name="Subtitle 2"/>
          <p:cNvSpPr>
            <a:spLocks noGrp="1"/>
          </p:cNvSpPr>
          <p:nvPr>
            <p:ph type="subTitle" idx="1"/>
          </p:nvPr>
        </p:nvSpPr>
        <p:spPr>
          <a:xfrm>
            <a:off x="1524000" y="4528795"/>
            <a:ext cx="9144000" cy="1655762"/>
          </a:xfrm>
        </p:spPr>
        <p:txBody>
          <a:bodyPr/>
          <a:lstStyle/>
          <a:p>
            <a:pPr marL="0" lvl="0" indent="0">
              <a:buNone/>
            </a:pPr>
            <a:r>
              <a:rPr dirty="0"/>
              <a:t>Team 13</a:t>
            </a:r>
            <a:br>
              <a:rPr dirty="0"/>
            </a:br>
            <a:br>
              <a:rPr dirty="0"/>
            </a:b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782173" y="186213"/>
            <a:ext cx="10515600" cy="1325563"/>
          </a:xfrm>
        </p:spPr>
        <p:txBody>
          <a:bodyPr/>
          <a:lstStyle/>
          <a:p>
            <a:pPr marL="0" lvl="0" indent="0">
              <a:buNone/>
            </a:pPr>
            <a:r>
              <a:rPr dirty="0"/>
              <a:t>Example</a:t>
            </a:r>
          </a:p>
        </p:txBody>
      </p:sp>
      <p:sp>
        <p:nvSpPr>
          <p:cNvPr id="3" name="Content Placeholder 2"/>
          <p:cNvSpPr>
            <a:spLocks noGrp="1"/>
          </p:cNvSpPr>
          <p:nvPr>
            <p:ph idx="1"/>
          </p:nvPr>
        </p:nvSpPr>
        <p:spPr>
          <a:xfrm>
            <a:off x="838200" y="1475165"/>
            <a:ext cx="10515600" cy="4701798"/>
          </a:xfrm>
        </p:spPr>
        <p:txBody>
          <a:bodyPr/>
          <a:lstStyle/>
          <a:p>
            <a:pPr lvl="1"/>
            <a:r>
              <a:rPr dirty="0"/>
              <a:t>There are 2 schools</a:t>
            </a:r>
          </a:p>
          <a:p>
            <a:pPr lvl="1"/>
            <a:r>
              <a:rPr dirty="0"/>
              <a:t>School A has 1 small class and 1 regular class</a:t>
            </a:r>
          </a:p>
          <a:p>
            <a:pPr lvl="1"/>
            <a:r>
              <a:rPr dirty="0"/>
              <a:t>School B has 2 small class and 1 regular class</a:t>
            </a:r>
            <a:endParaRPr lang="en-US" altLang="zh-CN" dirty="0"/>
          </a:p>
          <a:p>
            <a:pPr lvl="1"/>
            <a:endParaRPr dirty="0"/>
          </a:p>
        </p:txBody>
      </p:sp>
      <p:pic>
        <p:nvPicPr>
          <p:cNvPr id="6" name="Picture 5">
            <a:extLst>
              <a:ext uri="{FF2B5EF4-FFF2-40B4-BE49-F238E27FC236}">
                <a16:creationId xmlns:a16="http://schemas.microsoft.com/office/drawing/2014/main" id="{A9AA3631-1088-0748-BF5A-637DDD6F7C0C}"/>
              </a:ext>
            </a:extLst>
          </p:cNvPr>
          <p:cNvPicPr>
            <a:picLocks noChangeAspect="1"/>
          </p:cNvPicPr>
          <p:nvPr/>
        </p:nvPicPr>
        <p:blipFill>
          <a:blip r:embed="rId3"/>
          <a:stretch>
            <a:fillRect/>
          </a:stretch>
        </p:blipFill>
        <p:spPr>
          <a:xfrm>
            <a:off x="1004845" y="3103563"/>
            <a:ext cx="10528300" cy="3073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Result of STAR</a:t>
            </a:r>
          </a:p>
        </p:txBody>
      </p:sp>
      <p:pic>
        <p:nvPicPr>
          <p:cNvPr id="5" name="Picture 4">
            <a:extLst>
              <a:ext uri="{FF2B5EF4-FFF2-40B4-BE49-F238E27FC236}">
                <a16:creationId xmlns:a16="http://schemas.microsoft.com/office/drawing/2014/main" id="{855D31A6-FAF7-7F4E-979B-3628027C8861}"/>
              </a:ext>
            </a:extLst>
          </p:cNvPr>
          <p:cNvPicPr>
            <a:picLocks noChangeAspect="1"/>
          </p:cNvPicPr>
          <p:nvPr/>
        </p:nvPicPr>
        <p:blipFill>
          <a:blip r:embed="rId3"/>
          <a:stretch>
            <a:fillRect/>
          </a:stretch>
        </p:blipFill>
        <p:spPr>
          <a:xfrm>
            <a:off x="2926011" y="1424538"/>
            <a:ext cx="6339977" cy="3912672"/>
          </a:xfrm>
          <a:prstGeom prst="rect">
            <a:avLst/>
          </a:prstGeom>
        </p:spPr>
      </p:pic>
      <p:sp>
        <p:nvSpPr>
          <p:cNvPr id="10" name="Content Placeholder 2">
            <a:extLst>
              <a:ext uri="{FF2B5EF4-FFF2-40B4-BE49-F238E27FC236}">
                <a16:creationId xmlns:a16="http://schemas.microsoft.com/office/drawing/2014/main" id="{5757E4DE-DDFB-E749-B978-608ADEA26497}"/>
              </a:ext>
            </a:extLst>
          </p:cNvPr>
          <p:cNvSpPr>
            <a:spLocks noGrp="1"/>
          </p:cNvSpPr>
          <p:nvPr>
            <p:ph idx="1"/>
          </p:nvPr>
        </p:nvSpPr>
        <p:spPr>
          <a:xfrm>
            <a:off x="373370" y="2581023"/>
            <a:ext cx="10515600" cy="4351338"/>
          </a:xfrm>
        </p:spPr>
        <p:txBody>
          <a:bodyPr>
            <a:normAutofit lnSpcReduction="10000"/>
          </a:bodyPr>
          <a:lstStyle/>
          <a:p>
            <a:pPr marL="457200" lvl="1" indent="0">
              <a:buNone/>
            </a:pPr>
            <a:endParaRPr lang="en-US" altLang="zh-CN" sz="2800" b="1" dirty="0"/>
          </a:p>
          <a:p>
            <a:pPr marL="457200" lvl="1" indent="0">
              <a:buNone/>
            </a:pPr>
            <a:endParaRPr lang="en-US" altLang="zh-CN" dirty="0"/>
          </a:p>
          <a:p>
            <a:pPr marL="457200" lvl="1" indent="0">
              <a:buNone/>
            </a:pP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dirty="0"/>
          </a:p>
          <a:p>
            <a:pPr marL="457200" lvl="1" indent="0">
              <a:buNone/>
            </a:pPr>
            <a:r>
              <a:rPr sz="2800" b="1" dirty="0"/>
              <a:t>Conclusion</a:t>
            </a:r>
            <a:endParaRPr lang="en-US" sz="2800" b="1" dirty="0"/>
          </a:p>
          <a:p>
            <a:pPr marL="457200" lvl="1" indent="0">
              <a:buNone/>
            </a:pPr>
            <a:r>
              <a:rPr lang="en-US" dirty="0"/>
              <a:t>Teachers with small classes had different performance than teachers with other type of classes</a:t>
            </a:r>
          </a:p>
          <a:p>
            <a:pPr marL="457200" lvl="1" indent="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Comparison between Two Methods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13433078"/>
              </p:ext>
            </p:extLst>
          </p:nvPr>
        </p:nvGraphicFramePr>
        <p:xfrm>
          <a:off x="838200" y="2369550"/>
          <a:ext cx="10515600" cy="10972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gridCol w="5257800">
                  <a:extLst>
                    <a:ext uri="{9D8B030D-6E8A-4147-A177-3AD203B41FA5}">
                      <a16:colId xmlns:a16="http://schemas.microsoft.com/office/drawing/2014/main" val="20001"/>
                    </a:ext>
                  </a:extLst>
                </a:gridCol>
              </a:tblGrid>
              <a:tr h="0">
                <a:tc>
                  <a:txBody>
                    <a:bodyPr/>
                    <a:lstStyle/>
                    <a:p>
                      <a:pPr marL="0" lvl="0" indent="0" algn="ctr">
                        <a:buNone/>
                      </a:pPr>
                      <a:r>
                        <a:t>Fisher’s Exact P-value</a:t>
                      </a:r>
                    </a:p>
                  </a:txBody>
                  <a:tcPr/>
                </a:tc>
                <a:tc>
                  <a:txBody>
                    <a:bodyPr/>
                    <a:lstStyle/>
                    <a:p>
                      <a:pPr marL="0" lvl="0" indent="0" algn="ctr">
                        <a:buNone/>
                      </a:pPr>
                      <a:r>
                        <a:t>Potential Outcomes Framework</a:t>
                      </a:r>
                    </a:p>
                  </a:txBody>
                  <a:tcPr/>
                </a:tc>
                <a:extLst>
                  <a:ext uri="{0D108BD9-81ED-4DB2-BD59-A6C34878D82A}">
                    <a16:rowId xmlns:a16="http://schemas.microsoft.com/office/drawing/2014/main" val="10000"/>
                  </a:ext>
                </a:extLst>
              </a:tr>
              <a:tr h="0">
                <a:tc>
                  <a:txBody>
                    <a:bodyPr/>
                    <a:lstStyle/>
                    <a:p>
                      <a:pPr marL="0" lvl="0" indent="0" algn="ctr">
                        <a:buNone/>
                      </a:pPr>
                      <a:r>
                        <a:rPr dirty="0"/>
                        <a:t>H0 : no </a:t>
                      </a:r>
                      <a:r>
                        <a:rPr lang="en-US" dirty="0"/>
                        <a:t>individual </a:t>
                      </a:r>
                      <a:r>
                        <a:rPr dirty="0"/>
                        <a:t>treatment effect</a:t>
                      </a:r>
                    </a:p>
                  </a:txBody>
                  <a:tcPr/>
                </a:tc>
                <a:tc>
                  <a:txBody>
                    <a:bodyPr/>
                    <a:lstStyle/>
                    <a:p>
                      <a:pPr marL="0" lvl="0" indent="0" algn="ctr">
                        <a:buNone/>
                      </a:pPr>
                      <a:r>
                        <a:t>H0 : no average treatment effect</a:t>
                      </a:r>
                    </a:p>
                  </a:txBody>
                  <a:tcPr/>
                </a:tc>
                <a:extLst>
                  <a:ext uri="{0D108BD9-81ED-4DB2-BD59-A6C34878D82A}">
                    <a16:rowId xmlns:a16="http://schemas.microsoft.com/office/drawing/2014/main" val="10001"/>
                  </a:ext>
                </a:extLst>
              </a:tr>
              <a:tr h="0">
                <a:tc>
                  <a:txBody>
                    <a:bodyPr/>
                    <a:lstStyle/>
                    <a:p>
                      <a:pPr marL="0" lvl="0" indent="0" algn="ctr">
                        <a:buNone/>
                      </a:pPr>
                      <a:r>
                        <a:rPr dirty="0"/>
                        <a:t>SUTVA</a:t>
                      </a:r>
                      <a:r>
                        <a:rPr lang="en-US" dirty="0"/>
                        <a:t>-no interference</a:t>
                      </a:r>
                      <a:r>
                        <a:rPr dirty="0"/>
                        <a:t> automatically holds under H0</a:t>
                      </a:r>
                    </a:p>
                  </a:txBody>
                  <a:tcPr/>
                </a:tc>
                <a:tc>
                  <a:txBody>
                    <a:bodyPr/>
                    <a:lstStyle/>
                    <a:p>
                      <a:pPr marL="0" lvl="0" indent="0" algn="ctr">
                        <a:buNone/>
                      </a:pPr>
                      <a:r>
                        <a:rPr dirty="0"/>
                        <a:t>Check first</a:t>
                      </a:r>
                    </a:p>
                  </a:txBody>
                  <a:tcPr/>
                </a:tc>
                <a:extLst>
                  <a:ext uri="{0D108BD9-81ED-4DB2-BD59-A6C34878D82A}">
                    <a16:rowId xmlns:a16="http://schemas.microsoft.com/office/drawing/2014/main" val="10002"/>
                  </a:ext>
                </a:extLst>
              </a:tr>
            </a:tbl>
          </a:graphicData>
        </a:graphic>
      </p:graphicFrame>
      <p:sp>
        <p:nvSpPr>
          <p:cNvPr id="4" name="Content Placeholder 2">
            <a:extLst>
              <a:ext uri="{FF2B5EF4-FFF2-40B4-BE49-F238E27FC236}">
                <a16:creationId xmlns:a16="http://schemas.microsoft.com/office/drawing/2014/main" id="{373242BA-EA87-F14D-B14C-FE632ABD26E0}"/>
              </a:ext>
            </a:extLst>
          </p:cNvPr>
          <p:cNvSpPr txBox="1">
            <a:spLocks/>
          </p:cNvSpPr>
          <p:nvPr/>
        </p:nvSpPr>
        <p:spPr>
          <a:xfrm>
            <a:off x="838200" y="4183811"/>
            <a:ext cx="10515600" cy="1302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b="1" dirty="0"/>
              <a:t>Reference</a:t>
            </a:r>
          </a:p>
          <a:p>
            <a:pPr marL="0" indent="0">
              <a:spcBef>
                <a:spcPts val="0"/>
              </a:spcBef>
              <a:buFont typeface="Arial" panose="020B0604020202020204" pitchFamily="34" charset="0"/>
              <a:buNone/>
            </a:pPr>
            <a:r>
              <a:rPr lang="en-US" sz="2400" dirty="0"/>
              <a:t>Causal Inference for Statistics Social and Biomedical Sciences An Introduction, Chapter 5 and Chapter 9</a:t>
            </a:r>
          </a:p>
        </p:txBody>
      </p:sp>
      <p:sp>
        <p:nvSpPr>
          <p:cNvPr id="7" name="Content Placeholder 2">
            <a:extLst>
              <a:ext uri="{FF2B5EF4-FFF2-40B4-BE49-F238E27FC236}">
                <a16:creationId xmlns:a16="http://schemas.microsoft.com/office/drawing/2014/main" id="{949DD7DC-B6FC-9143-B8A4-F112476AD2F7}"/>
              </a:ext>
            </a:extLst>
          </p:cNvPr>
          <p:cNvSpPr txBox="1">
            <a:spLocks/>
          </p:cNvSpPr>
          <p:nvPr/>
        </p:nvSpPr>
        <p:spPr>
          <a:xfrm>
            <a:off x="838200" y="1871442"/>
            <a:ext cx="10515600" cy="1302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b="1" dirty="0"/>
              <a:t>Comparison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4529" y="2957416"/>
            <a:ext cx="9522941" cy="943167"/>
          </a:xfrm>
        </p:spPr>
        <p:txBody>
          <a:bodyPr>
            <a:normAutofit/>
          </a:bodyPr>
          <a:lstStyle/>
          <a:p>
            <a:pPr marL="0" lvl="0" indent="0">
              <a:buNone/>
            </a:pPr>
            <a:r>
              <a:rPr lang="en-US" dirty="0"/>
              <a:t>Q&amp;A</a:t>
            </a:r>
            <a:endParaRPr dirty="0"/>
          </a:p>
        </p:txBody>
      </p:sp>
    </p:spTree>
    <p:extLst>
      <p:ext uri="{BB962C8B-B14F-4D97-AF65-F5344CB8AC3E}">
        <p14:creationId xmlns:p14="http://schemas.microsoft.com/office/powerpoint/2010/main" val="3374540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Introduction</a:t>
            </a:r>
          </a:p>
        </p:txBody>
      </p:sp>
      <p:sp>
        <p:nvSpPr>
          <p:cNvPr id="3" name="Content Placeholder 2"/>
          <p:cNvSpPr>
            <a:spLocks noGrp="1"/>
          </p:cNvSpPr>
          <p:nvPr>
            <p:ph idx="1"/>
          </p:nvPr>
        </p:nvSpPr>
        <p:spPr/>
        <p:txBody>
          <a:bodyPr/>
          <a:lstStyle/>
          <a:p>
            <a:pPr marL="0" lvl="0" indent="0">
              <a:spcBef>
                <a:spcPts val="3000"/>
              </a:spcBef>
              <a:buNone/>
            </a:pPr>
            <a:r>
              <a:rPr b="1" dirty="0"/>
              <a:t>Data</a:t>
            </a:r>
          </a:p>
          <a:p>
            <a:pPr lvl="1"/>
            <a:r>
              <a:rPr dirty="0"/>
              <a:t>Student-Teacher Achievement Ratio (STAR)</a:t>
            </a:r>
            <a:endParaRPr lang="en-US" dirty="0"/>
          </a:p>
          <a:p>
            <a:pPr lvl="1"/>
            <a:r>
              <a:rPr lang="en-US" dirty="0"/>
              <a:t>Variables:  teacher ID, class type, school ID and math scores </a:t>
            </a:r>
          </a:p>
          <a:p>
            <a:pPr lvl="1"/>
            <a:r>
              <a:rPr lang="en-US" dirty="0"/>
              <a:t>Drop the missing values</a:t>
            </a:r>
            <a:endParaRPr dirty="0"/>
          </a:p>
          <a:p>
            <a:pPr marL="0" lvl="0" indent="0">
              <a:spcBef>
                <a:spcPts val="3000"/>
              </a:spcBef>
              <a:buNone/>
            </a:pPr>
            <a:r>
              <a:rPr b="1" dirty="0"/>
              <a:t>Question of interest</a:t>
            </a:r>
          </a:p>
          <a:p>
            <a:pPr lvl="1"/>
            <a:r>
              <a:rPr dirty="0"/>
              <a:t>To analyze whether there is a</a:t>
            </a:r>
            <a:r>
              <a:rPr lang="en-US" dirty="0"/>
              <a:t>n</a:t>
            </a:r>
            <a:r>
              <a:rPr dirty="0"/>
              <a:t> </a:t>
            </a:r>
            <a:r>
              <a:rPr lang="en-US" dirty="0"/>
              <a:t>association</a:t>
            </a:r>
            <a:r>
              <a:rPr dirty="0"/>
              <a:t> </a:t>
            </a:r>
            <a:r>
              <a:rPr lang="en-US" dirty="0"/>
              <a:t>between </a:t>
            </a:r>
            <a:r>
              <a:rPr dirty="0"/>
              <a:t>class types </a:t>
            </a:r>
            <a:r>
              <a:rPr lang="en-US" dirty="0"/>
              <a:t>and </a:t>
            </a:r>
            <a:r>
              <a:rPr dirty="0"/>
              <a:t>teachers’ teaching quality</a:t>
            </a:r>
          </a:p>
          <a:p>
            <a:pPr lvl="1"/>
            <a:r>
              <a:rPr dirty="0"/>
              <a:t>Make causal inference between class types and teachers’ teaching quality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dirty="0"/>
              <a:t>Choose the response variable</a:t>
            </a:r>
            <a:endParaRPr dirty="0"/>
          </a:p>
        </p:txBody>
      </p:sp>
      <p:pic>
        <p:nvPicPr>
          <p:cNvPr id="4" name="Picture 3" descr="A screenshot of a cell phone&#10;&#10;Description automatically generated"/>
          <p:cNvPicPr>
            <a:picLocks noChangeAspect="1"/>
          </p:cNvPicPr>
          <p:nvPr/>
        </p:nvPicPr>
        <p:blipFill>
          <a:blip r:embed="rId3"/>
          <a:stretch>
            <a:fillRect/>
          </a:stretch>
        </p:blipFill>
        <p:spPr>
          <a:xfrm>
            <a:off x="2550000" y="1690688"/>
            <a:ext cx="7092000" cy="424847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Model</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pPr marL="0" lvl="0" indent="0">
                  <a:spcBef>
                    <a:spcPts val="3000"/>
                  </a:spcBef>
                  <a:buNone/>
                </a:pPr>
                <a:r>
                  <a:rPr b="1" dirty="0"/>
                  <a:t>Two-way ANOVA model</a:t>
                </a:r>
              </a:p>
              <a:p>
                <a:pPr lvl="1"/>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𝑌</m:t>
                        </m:r>
                      </m:e>
                      <m:sub>
                        <m:r>
                          <a:rPr>
                            <a:latin typeface="Cambria Math" panose="02040503050406030204" pitchFamily="18" charset="0"/>
                          </a:rPr>
                          <m:t>𝑖</m:t>
                        </m:r>
                        <m:r>
                          <a:rPr>
                            <a:latin typeface="Cambria Math" panose="02040503050406030204" pitchFamily="18" charset="0"/>
                          </a:rPr>
                          <m:t>,</m:t>
                        </m:r>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r>
                      <a:rPr>
                        <a:latin typeface="Cambria Math" panose="02040503050406030204" pitchFamily="18" charset="0"/>
                      </a:rPr>
                      <m:t>=</m:t>
                    </m:r>
                    <m:r>
                      <a:rPr>
                        <a:latin typeface="Cambria Math" panose="02040503050406030204" pitchFamily="18" charset="0"/>
                      </a:rPr>
                      <m:t>𝜇</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𝛽</m:t>
                        </m:r>
                      </m:e>
                      <m:sub>
                        <m:r>
                          <a:rPr>
                            <a:latin typeface="Cambria Math" panose="02040503050406030204" pitchFamily="18" charset="0"/>
                          </a:rPr>
                          <m:t>𝑗</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𝜖</m:t>
                        </m:r>
                      </m:e>
                      <m:sub>
                        <m:r>
                          <a:rPr>
                            <a:latin typeface="Cambria Math" panose="02040503050406030204" pitchFamily="18" charset="0"/>
                          </a:rPr>
                          <m:t>𝑖</m:t>
                        </m:r>
                        <m:r>
                          <a:rPr>
                            <a:latin typeface="Cambria Math" panose="02040503050406030204" pitchFamily="18" charset="0"/>
                          </a:rPr>
                          <m:t>,</m:t>
                        </m:r>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oMath>
                </a14:m>
                <a:endParaRPr b="1" dirty="0"/>
              </a:p>
              <a:p>
                <a:pPr lvl="1"/>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𝑖</m:t>
                        </m:r>
                      </m:sub>
                    </m:sSub>
                  </m:oMath>
                </a14:m>
                <a:r>
                  <a:rPr dirty="0"/>
                  <a:t> denotes an effect for level </a:t>
                </a:r>
                <a:r>
                  <a:rPr lang="en-US" dirty="0" err="1"/>
                  <a:t>i</a:t>
                </a:r>
                <a:r>
                  <a:rPr dirty="0"/>
                  <a:t> of class types</a:t>
                </a:r>
                <a:endParaRPr lang="en-US" dirty="0"/>
              </a:p>
              <a:p>
                <a:pPr lvl="1"/>
                <a:r>
                  <a:rPr dirty="0"/>
                  <a: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𝛽</m:t>
                        </m:r>
                      </m:e>
                      <m:sub>
                        <m:r>
                          <a:rPr>
                            <a:latin typeface="Cambria Math" panose="02040503050406030204" pitchFamily="18" charset="0"/>
                          </a:rPr>
                          <m:t>𝑗</m:t>
                        </m:r>
                      </m:sub>
                    </m:sSub>
                  </m:oMath>
                </a14:m>
                <a:r>
                  <a:rPr dirty="0"/>
                  <a:t> denotes an effect for level j of schools</a:t>
                </a:r>
              </a:p>
              <a:p>
                <a:pPr lvl="1"/>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𝑌</m:t>
                        </m:r>
                      </m:e>
                      <m:sub>
                        <m:r>
                          <a:rPr>
                            <a:latin typeface="Cambria Math" panose="02040503050406030204" pitchFamily="18" charset="0"/>
                          </a:rPr>
                          <m:t>𝑖</m:t>
                        </m:r>
                        <m:r>
                          <a:rPr>
                            <a:latin typeface="Cambria Math" panose="02040503050406030204" pitchFamily="18" charset="0"/>
                          </a:rPr>
                          <m:t>,</m:t>
                        </m:r>
                        <m:r>
                          <a:rPr>
                            <a:latin typeface="Cambria Math" panose="02040503050406030204" pitchFamily="18" charset="0"/>
                          </a:rPr>
                          <m:t>𝑗</m:t>
                        </m:r>
                        <m:r>
                          <a:rPr>
                            <a:latin typeface="Cambria Math" panose="02040503050406030204" pitchFamily="18" charset="0"/>
                          </a:rPr>
                          <m:t>,</m:t>
                        </m:r>
                        <m:r>
                          <a:rPr>
                            <a:latin typeface="Cambria Math" panose="02040503050406030204" pitchFamily="18" charset="0"/>
                          </a:rPr>
                          <m:t>𝑘</m:t>
                        </m:r>
                      </m:sub>
                    </m:sSub>
                  </m:oMath>
                </a14:m>
                <a:r>
                  <a:rPr dirty="0"/>
                  <a:t> denotes the median math scores of students in first grade taught by each teacher</a:t>
                </a:r>
              </a:p>
              <a:p>
                <a:pPr marL="0" lvl="0" indent="0">
                  <a:spcBef>
                    <a:spcPts val="3000"/>
                  </a:spcBef>
                  <a:buNone/>
                </a:pPr>
                <a:r>
                  <a:rPr b="1" dirty="0"/>
                  <a:t>Model assumption</a:t>
                </a:r>
              </a:p>
              <a:p>
                <a:pPr lvl="1"/>
                <a:r>
                  <a:rPr dirty="0"/>
                  <a:t>Normality - Q-Q plot</a:t>
                </a:r>
              </a:p>
              <a:p>
                <a:pPr lvl="1"/>
                <a:r>
                  <a:rPr dirty="0"/>
                  <a:t>Equal variance - Residual versus Fitted Value</a:t>
                </a:r>
              </a:p>
              <a:p>
                <a:pPr lvl="1"/>
                <a:r>
                  <a:rPr dirty="0"/>
                  <a:t>Independence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86" t="-3509"/>
                </a:stretch>
              </a:blipFill>
            </p:spPr>
            <p:txBody>
              <a:bodyPr/>
              <a:lstStyle/>
              <a:p>
                <a:r>
                  <a:rPr lang="en-US">
                    <a:noFill/>
                  </a:rPr>
                  <a:t> </a:t>
                </a: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9082"/>
            <a:ext cx="10515600" cy="1325563"/>
          </a:xfrm>
        </p:spPr>
        <p:txBody>
          <a:bodyPr/>
          <a:lstStyle/>
          <a:p>
            <a:pPr marL="0" lvl="0" indent="0">
              <a:buNone/>
            </a:pPr>
            <a:r>
              <a:rPr dirty="0"/>
              <a:t>Tukey’s Pairwise Comparison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424645"/>
                <a:ext cx="10515600" cy="4752318"/>
              </a:xfrm>
            </p:spPr>
            <p:txBody>
              <a:bodyPr>
                <a:normAutofit lnSpcReduction="10000"/>
              </a:bodyPr>
              <a:lstStyle/>
              <a:p>
                <a:pPr lvl="1"/>
                <a:r>
                  <a:rPr dirty="0"/>
                  <a:t>Null hypothesis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𝐻</m:t>
                        </m:r>
                      </m:e>
                      <m:sub>
                        <m:r>
                          <a:rPr>
                            <a:latin typeface="Cambria Math" panose="02040503050406030204" pitchFamily="18" charset="0"/>
                          </a:rPr>
                          <m:t>𝑖𝑖</m:t>
                        </m:r>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𝐷</m:t>
                        </m:r>
                      </m:e>
                      <m:sub>
                        <m:r>
                          <a:rPr>
                            <a:latin typeface="Cambria Math" panose="02040503050406030204" pitchFamily="18" charset="0"/>
                          </a:rPr>
                          <m:t>𝑖𝑖</m:t>
                        </m:r>
                        <m:r>
                          <a:rPr>
                            <a:latin typeface="Cambria Math" panose="02040503050406030204" pitchFamily="18" charset="0"/>
                          </a:rPr>
                          <m:t>′</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𝜇</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𝜇</m:t>
                        </m:r>
                      </m:e>
                      <m:sub>
                        <m:r>
                          <a:rPr>
                            <a:latin typeface="Cambria Math" panose="02040503050406030204" pitchFamily="18" charset="0"/>
                          </a:rPr>
                          <m:t>𝑖</m:t>
                        </m:r>
                        <m:r>
                          <a:rPr>
                            <a:latin typeface="Cambria Math" panose="02040503050406030204" pitchFamily="18" charset="0"/>
                          </a:rPr>
                          <m:t>′</m:t>
                        </m:r>
                      </m:sub>
                    </m:sSub>
                    <m:r>
                      <a:rPr>
                        <a:latin typeface="Cambria Math" panose="02040503050406030204" pitchFamily="18" charset="0"/>
                      </a:rPr>
                      <m:t>=0</m:t>
                    </m:r>
                  </m:oMath>
                </a14:m>
                <a:endParaRPr dirty="0"/>
              </a:p>
              <a:p>
                <a:pPr lvl="1"/>
                <a:r>
                  <a:rPr dirty="0"/>
                  <a:t>Confidence intervals:</a:t>
                </a: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dirty="0"/>
              </a:p>
              <a:p>
                <a:pPr lvl="1"/>
                <a:r>
                  <a:rPr dirty="0"/>
                  <a:t>Result: </a:t>
                </a:r>
                <a:r>
                  <a:rPr lang="en-US" dirty="0"/>
                  <a:t>T</a:t>
                </a:r>
                <a:r>
                  <a:rPr dirty="0"/>
                  <a:t>here is relation</a:t>
                </a:r>
                <a:r>
                  <a:rPr lang="en-US" altLang="zh-CN" dirty="0"/>
                  <a:t>ship</a:t>
                </a:r>
                <a:r>
                  <a:rPr dirty="0"/>
                  <a:t> between</a:t>
                </a:r>
                <a:r>
                  <a:rPr lang="en-US" dirty="0"/>
                  <a:t> class types and the performance of teachers</a:t>
                </a:r>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424645"/>
                <a:ext cx="10515600" cy="4752318"/>
              </a:xfrm>
              <a:blipFill>
                <a:blip r:embed="rId3"/>
                <a:stretch>
                  <a:fillRect t="-1867"/>
                </a:stretch>
              </a:blipFill>
            </p:spPr>
            <p:txBody>
              <a:bodyPr/>
              <a:lstStyle/>
              <a:p>
                <a:r>
                  <a:rPr lang="en-US">
                    <a:noFill/>
                  </a:rPr>
                  <a:t> </a:t>
                </a:r>
              </a:p>
            </p:txBody>
          </p:sp>
        </mc:Fallback>
      </mc:AlternateContent>
      <p:pic>
        <p:nvPicPr>
          <p:cNvPr id="4" name="Picture 3" descr="A screenshot of a cell phone&#10;&#10;Description automatically generated"/>
          <p:cNvPicPr>
            <a:picLocks noChangeAspect="1"/>
          </p:cNvPicPr>
          <p:nvPr/>
        </p:nvPicPr>
        <p:blipFill>
          <a:blip r:embed="rId4"/>
          <a:stretch>
            <a:fillRect/>
          </a:stretch>
        </p:blipFill>
        <p:spPr>
          <a:xfrm>
            <a:off x="3548846" y="2225535"/>
            <a:ext cx="5094308" cy="315053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Potential Outcomes Framework</a:t>
            </a:r>
          </a:p>
        </p:txBody>
      </p:sp>
      <p:sp>
        <p:nvSpPr>
          <p:cNvPr id="3" name="Content Placeholder 2"/>
          <p:cNvSpPr>
            <a:spLocks noGrp="1"/>
          </p:cNvSpPr>
          <p:nvPr>
            <p:ph idx="1"/>
          </p:nvPr>
        </p:nvSpPr>
        <p:spPr>
          <a:xfrm>
            <a:off x="373370" y="1690688"/>
            <a:ext cx="10515600" cy="4351338"/>
          </a:xfrm>
        </p:spPr>
        <p:txBody>
          <a:bodyPr/>
          <a:lstStyle/>
          <a:p>
            <a:pPr marL="457200" lvl="1" indent="0">
              <a:buNone/>
            </a:pPr>
            <a:r>
              <a:rPr sz="2800" b="1" dirty="0"/>
              <a:t>Assumptions</a:t>
            </a:r>
            <a:endParaRPr lang="en-US" altLang="zh-CN" sz="2800" b="1" dirty="0"/>
          </a:p>
          <a:p>
            <a:pPr marL="457200" lvl="1" indent="0">
              <a:buNone/>
            </a:pPr>
            <a:endParaRPr lang="en-US" altLang="zh-CN" dirty="0"/>
          </a:p>
          <a:p>
            <a:pPr marL="457200" lvl="1" indent="0">
              <a:buNone/>
            </a:pPr>
            <a:endParaRPr lang="en-US" altLang="zh-CN" dirty="0"/>
          </a:p>
          <a:p>
            <a:pPr lvl="1"/>
            <a:endParaRPr lang="en-US" altLang="zh-CN" dirty="0"/>
          </a:p>
          <a:p>
            <a:pPr lvl="1"/>
            <a:endParaRPr lang="en-US" altLang="zh-CN" dirty="0"/>
          </a:p>
          <a:p>
            <a:pPr lvl="1"/>
            <a:endParaRPr lang="en-US" altLang="zh-CN" dirty="0"/>
          </a:p>
          <a:p>
            <a:pPr lvl="1"/>
            <a:endParaRPr lang="en-US" altLang="zh-CN" dirty="0"/>
          </a:p>
          <a:p>
            <a:pPr lvl="1"/>
            <a:endParaRPr lang="en-US" dirty="0"/>
          </a:p>
          <a:p>
            <a:pPr marL="457200" lvl="1" indent="0">
              <a:buNone/>
            </a:pPr>
            <a:r>
              <a:rPr sz="2800" b="1" dirty="0"/>
              <a:t>Conclusion</a:t>
            </a:r>
            <a:endParaRPr lang="en-US" sz="2800" b="1" dirty="0"/>
          </a:p>
          <a:p>
            <a:pPr marL="457200" lvl="1" indent="0">
              <a:buNone/>
            </a:pPr>
            <a:r>
              <a:rPr dirty="0"/>
              <a:t>Class size does have an effect on first-grade teachers’ performance</a:t>
            </a:r>
          </a:p>
        </p:txBody>
      </p:sp>
      <p:pic>
        <p:nvPicPr>
          <p:cNvPr id="5" name="Picture 4">
            <a:extLst>
              <a:ext uri="{FF2B5EF4-FFF2-40B4-BE49-F238E27FC236}">
                <a16:creationId xmlns:a16="http://schemas.microsoft.com/office/drawing/2014/main" id="{41EA8686-5214-4C4E-86CA-BFD5E9C79A25}"/>
              </a:ext>
            </a:extLst>
          </p:cNvPr>
          <p:cNvPicPr>
            <a:picLocks noChangeAspect="1"/>
          </p:cNvPicPr>
          <p:nvPr/>
        </p:nvPicPr>
        <p:blipFill>
          <a:blip r:embed="rId3"/>
          <a:stretch>
            <a:fillRect/>
          </a:stretch>
        </p:blipFill>
        <p:spPr>
          <a:xfrm>
            <a:off x="819150" y="2362200"/>
            <a:ext cx="10553700" cy="2133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Fisher’s Exact P-Values(FEP)</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lvl="0" indent="0">
                  <a:spcBef>
                    <a:spcPts val="3000"/>
                  </a:spcBef>
                  <a:buNone/>
                </a:pPr>
                <a:r>
                  <a:rPr b="1" dirty="0"/>
                  <a:t>Framework</a:t>
                </a:r>
              </a:p>
              <a:p>
                <a:pPr lvl="1"/>
                <a:r>
                  <a:rPr dirty="0"/>
                  <a:t>The potential outcomes are considered fixed</a:t>
                </a:r>
              </a:p>
              <a:p>
                <a:pPr lvl="1"/>
                <a:r>
                  <a:rPr dirty="0"/>
                  <a:t>Randomness comes from assignment mechanism</a:t>
                </a:r>
              </a:p>
              <a:p>
                <a:pPr marL="0" lvl="0" indent="0">
                  <a:spcBef>
                    <a:spcPts val="3000"/>
                  </a:spcBef>
                  <a:buNone/>
                </a:pPr>
                <a:r>
                  <a:rPr b="1" dirty="0"/>
                  <a:t>Sharp Null Hypothesis</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𝐻</m:t>
                          </m:r>
                        </m:e>
                        <m:sub>
                          <m:r>
                            <a:rPr>
                              <a:latin typeface="Cambria Math" panose="02040503050406030204" pitchFamily="18" charset="0"/>
                            </a:rPr>
                            <m:t>0</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𝑌</m:t>
                          </m:r>
                        </m:e>
                        <m:sub>
                          <m:r>
                            <a:rPr>
                              <a:latin typeface="Cambria Math" panose="02040503050406030204" pitchFamily="18" charset="0"/>
                            </a:rPr>
                            <m:t>𝐾</m:t>
                          </m:r>
                        </m:sub>
                      </m:sSub>
                      <m:r>
                        <a:rPr>
                          <a:latin typeface="Cambria Math" panose="02040503050406030204" pitchFamily="18" charset="0"/>
                        </a:rPr>
                        <m:t>(0)=</m:t>
                      </m:r>
                      <m:sSub>
                        <m:sSubPr>
                          <m:ctrlPr>
                            <a:rPr i="1">
                              <a:latin typeface="Cambria Math" panose="02040503050406030204" pitchFamily="18" charset="0"/>
                            </a:rPr>
                          </m:ctrlPr>
                        </m:sSubPr>
                        <m:e>
                          <m:r>
                            <a:rPr>
                              <a:latin typeface="Cambria Math" panose="02040503050406030204" pitchFamily="18" charset="0"/>
                            </a:rPr>
                            <m:t>𝑌</m:t>
                          </m:r>
                        </m:e>
                        <m:sub>
                          <m:r>
                            <a:rPr>
                              <a:latin typeface="Cambria Math" panose="02040503050406030204" pitchFamily="18" charset="0"/>
                            </a:rPr>
                            <m:t>𝐾</m:t>
                          </m:r>
                        </m:sub>
                      </m:sSub>
                      <m:r>
                        <a:rPr>
                          <a:latin typeface="Cambria Math" panose="02040503050406030204" pitchFamily="18" charset="0"/>
                        </a:rPr>
                        <m:t>(1),</m:t>
                      </m:r>
                      <m:r>
                        <m:rPr>
                          <m:nor/>
                        </m:rPr>
                        <a:rPr/>
                        <m:t> </m:t>
                      </m:r>
                      <m:r>
                        <m:rPr>
                          <m:nor/>
                        </m:rPr>
                        <a:rPr/>
                        <m:t>for</m:t>
                      </m:r>
                      <m:r>
                        <m:rPr>
                          <m:nor/>
                        </m:rPr>
                        <a:rPr/>
                        <m:t> </m:t>
                      </m:r>
                      <m:r>
                        <m:rPr>
                          <m:nor/>
                        </m:rPr>
                        <a:rPr/>
                        <m:t>all</m:t>
                      </m:r>
                      <m:r>
                        <m:rPr>
                          <m:nor/>
                        </m:rPr>
                        <a:rPr/>
                        <m:t> </m:t>
                      </m:r>
                      <m:r>
                        <a:rPr>
                          <a:latin typeface="Cambria Math" panose="02040503050406030204" pitchFamily="18" charset="0"/>
                        </a:rPr>
                        <m:t>𝐾</m:t>
                      </m:r>
                    </m:oMath>
                  </m:oMathPara>
                </a14:m>
                <a:endParaRPr b="1"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86" t="-2632"/>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D214A59D-16FE-AC44-B169-A57A05A97F15}"/>
              </a:ext>
            </a:extLst>
          </p:cNvPr>
          <p:cNvPicPr>
            <a:picLocks noChangeAspect="1"/>
          </p:cNvPicPr>
          <p:nvPr/>
        </p:nvPicPr>
        <p:blipFill>
          <a:blip r:embed="rId4"/>
          <a:stretch>
            <a:fillRect/>
          </a:stretch>
        </p:blipFill>
        <p:spPr>
          <a:xfrm>
            <a:off x="1193800" y="4498975"/>
            <a:ext cx="9804400" cy="19939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Test Statistic of FEP</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lvl="0" indent="0">
                  <a:buNone/>
                </a:pPr>
                <a14:m>
                  <m:oMathPara xmlns:m="http://schemas.openxmlformats.org/officeDocument/2006/math">
                    <m:oMathParaPr>
                      <m:jc m:val="centerGroup"/>
                    </m:oMathParaPr>
                    <m:oMath xmlns:m="http://schemas.openxmlformats.org/officeDocument/2006/math">
                      <m:sSup>
                        <m:sSupPr>
                          <m:ctrlPr>
                            <a:rPr i="1">
                              <a:latin typeface="Cambria Math" panose="02040503050406030204" pitchFamily="18" charset="0"/>
                            </a:rPr>
                          </m:ctrlPr>
                        </m:sSupPr>
                        <m:e>
                          <m:r>
                            <a:rPr>
                              <a:latin typeface="Cambria Math" panose="02040503050406030204" pitchFamily="18" charset="0"/>
                            </a:rPr>
                            <m:t>𝑇</m:t>
                          </m:r>
                        </m:e>
                        <m:sup>
                          <m:r>
                            <a:rPr>
                              <a:latin typeface="Cambria Math" panose="02040503050406030204" pitchFamily="18" charset="0"/>
                            </a:rPr>
                            <m:t>𝑜𝑏𝑠</m:t>
                          </m:r>
                        </m:sup>
                      </m:sSup>
                      <m:r>
                        <a:rPr>
                          <a:latin typeface="Cambria Math" panose="02040503050406030204" pitchFamily="18" charset="0"/>
                        </a:rPr>
                        <m:t>=</m:t>
                      </m:r>
                      <m:d>
                        <m:dPr>
                          <m:begChr m:val="|"/>
                          <m:endChr m:val="|"/>
                          <m:ctrlPr>
                            <a:rPr i="1">
                              <a:latin typeface="Cambria Math" panose="02040503050406030204" pitchFamily="18" charset="0"/>
                            </a:rPr>
                          </m:ctrlPr>
                        </m:dPr>
                        <m:e>
                          <m:nary>
                            <m:naryPr>
                              <m:chr m:val="∑"/>
                              <m:limLoc m:val="undOvr"/>
                              <m:ctrlPr>
                                <a:rPr i="1">
                                  <a:latin typeface="Cambria Math" panose="02040503050406030204" pitchFamily="18" charset="0"/>
                                </a:rPr>
                              </m:ctrlPr>
                            </m:naryPr>
                            <m:sub>
                              <m:r>
                                <a:rPr>
                                  <a:latin typeface="Cambria Math" panose="02040503050406030204" pitchFamily="18" charset="0"/>
                                </a:rPr>
                                <m:t>𝑚</m:t>
                              </m:r>
                              <m:r>
                                <a:rPr>
                                  <a:latin typeface="Cambria Math" panose="02040503050406030204" pitchFamily="18" charset="0"/>
                                </a:rPr>
                                <m:t>=1</m:t>
                              </m:r>
                            </m:sub>
                            <m:sup>
                              <m:r>
                                <a:rPr>
                                  <a:latin typeface="Cambria Math" panose="02040503050406030204" pitchFamily="18" charset="0"/>
                                </a:rPr>
                                <m:t>𝑀</m:t>
                              </m:r>
                            </m:sup>
                            <m:e>
                              <m:f>
                                <m:fPr>
                                  <m:ctrlPr>
                                    <a:rPr i="1">
                                      <a:latin typeface="Cambria Math" panose="02040503050406030204" pitchFamily="18" charset="0"/>
                                    </a:rPr>
                                  </m:ctrlPr>
                                </m:fPr>
                                <m:num>
                                  <m:r>
                                    <a:rPr>
                                      <a:latin typeface="Cambria Math" panose="02040503050406030204" pitchFamily="18" charset="0"/>
                                    </a:rPr>
                                    <m:t>𝑁</m:t>
                                  </m:r>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num>
                                <m:den>
                                  <m:r>
                                    <a:rPr>
                                      <a:latin typeface="Cambria Math" panose="02040503050406030204" pitchFamily="18" charset="0"/>
                                    </a:rPr>
                                    <m:t>𝑁</m:t>
                                  </m:r>
                                </m:den>
                              </m:f>
                            </m:e>
                          </m:nary>
                          <m:d>
                            <m:dPr>
                              <m:ctrlPr>
                                <a:rPr i="1">
                                  <a:latin typeface="Cambria Math" panose="02040503050406030204" pitchFamily="18" charset="0"/>
                                </a:rPr>
                              </m:ctrlPr>
                            </m:dPr>
                            <m:e>
                              <m:sSubSup>
                                <m:sSubSupPr>
                                  <m:ctrlPr>
                                    <a:rPr i="1">
                                      <a:latin typeface="Cambria Math" panose="02040503050406030204" pitchFamily="18" charset="0"/>
                                    </a:rPr>
                                  </m:ctrlPr>
                                </m:sSubSupPr>
                                <m:e>
                                  <m:bar>
                                    <m:barPr>
                                      <m:pos m:val="top"/>
                                      <m:ctrlPr>
                                        <a:rPr i="1">
                                          <a:latin typeface="Cambria Math" panose="02040503050406030204" pitchFamily="18" charset="0"/>
                                        </a:rPr>
                                      </m:ctrlPr>
                                    </m:barPr>
                                    <m:e>
                                      <m:r>
                                        <a:rPr>
                                          <a:latin typeface="Cambria Math" panose="02040503050406030204" pitchFamily="18" charset="0"/>
                                        </a:rPr>
                                        <m:t>𝑌</m:t>
                                      </m:r>
                                    </m:e>
                                  </m:bar>
                                </m:e>
                                <m:sub>
                                  <m:r>
                                    <a:rPr>
                                      <a:latin typeface="Cambria Math" panose="02040503050406030204" pitchFamily="18" charset="0"/>
                                    </a:rPr>
                                    <m:t>1</m:t>
                                  </m:r>
                                </m:sub>
                                <m:sup>
                                  <m:r>
                                    <a:rPr>
                                      <a:latin typeface="Cambria Math" panose="02040503050406030204" pitchFamily="18" charset="0"/>
                                    </a:rPr>
                                    <m:t>𝑜𝑏𝑠</m:t>
                                  </m:r>
                                </m:sup>
                              </m:sSubSup>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sSubSup>
                                <m:sSubSupPr>
                                  <m:ctrlPr>
                                    <a:rPr i="1">
                                      <a:latin typeface="Cambria Math" panose="02040503050406030204" pitchFamily="18" charset="0"/>
                                    </a:rPr>
                                  </m:ctrlPr>
                                </m:sSubSupPr>
                                <m:e>
                                  <m:bar>
                                    <m:barPr>
                                      <m:pos m:val="top"/>
                                      <m:ctrlPr>
                                        <a:rPr i="1">
                                          <a:latin typeface="Cambria Math" panose="02040503050406030204" pitchFamily="18" charset="0"/>
                                        </a:rPr>
                                      </m:ctrlPr>
                                    </m:barPr>
                                    <m:e>
                                      <m:r>
                                        <a:rPr>
                                          <a:latin typeface="Cambria Math" panose="02040503050406030204" pitchFamily="18" charset="0"/>
                                        </a:rPr>
                                        <m:t>𝑌</m:t>
                                      </m:r>
                                    </m:e>
                                  </m:bar>
                                </m:e>
                                <m:sub>
                                  <m:r>
                                    <a:rPr>
                                      <a:latin typeface="Cambria Math" panose="02040503050406030204" pitchFamily="18" charset="0"/>
                                    </a:rPr>
                                    <m:t>0</m:t>
                                  </m:r>
                                </m:sub>
                                <m:sup>
                                  <m:r>
                                    <a:rPr>
                                      <a:latin typeface="Cambria Math" panose="02040503050406030204" pitchFamily="18" charset="0"/>
                                    </a:rPr>
                                    <m:t>𝑜𝑏𝑠</m:t>
                                  </m:r>
                                </m:sup>
                              </m:sSubSup>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e>
                          </m:d>
                        </m:e>
                      </m:d>
                    </m:oMath>
                  </m:oMathPara>
                </a14:m>
                <a:endParaRPr dirty="0"/>
              </a:p>
              <a:p>
                <a:pPr lvl="1"/>
                <a:r>
                  <a:rPr lang="en-US" dirty="0"/>
                  <a:t>R</a:t>
                </a:r>
                <a:r>
                  <a:rPr dirty="0"/>
                  <a:t>egular class denotes as control(0) and small class denotes as treatment(1)</a:t>
                </a:r>
              </a:p>
              <a:p>
                <a:pPr lvl="1"/>
                <a14:m>
                  <m:oMath xmlns:m="http://schemas.openxmlformats.org/officeDocument/2006/math">
                    <m:r>
                      <a:rPr>
                        <a:latin typeface="Cambria Math" panose="02040503050406030204" pitchFamily="18" charset="0"/>
                      </a:rPr>
                      <m:t>𝐾</m:t>
                    </m:r>
                  </m:oMath>
                </a14:m>
                <a:r>
                  <a:rPr dirty="0"/>
                  <a:t> denotes teachers</a:t>
                </a:r>
              </a:p>
              <a:p>
                <a:pPr lvl="1"/>
                <a14:m>
                  <m:oMath xmlns:m="http://schemas.openxmlformats.org/officeDocument/2006/math">
                    <m:r>
                      <a:rPr>
                        <a:latin typeface="Cambria Math" panose="02040503050406030204" pitchFamily="18" charset="0"/>
                      </a:rPr>
                      <m:t>𝑀</m:t>
                    </m:r>
                  </m:oMath>
                </a14:m>
                <a:r>
                  <a:rPr dirty="0"/>
                  <a:t> denotes the number of schools which is 76</a:t>
                </a:r>
              </a:p>
              <a:p>
                <a:pPr lvl="1"/>
                <a14:m>
                  <m:oMath xmlns:m="http://schemas.openxmlformats.org/officeDocument/2006/math">
                    <m:r>
                      <a:rPr>
                        <a:latin typeface="Cambria Math" panose="02040503050406030204" pitchFamily="18" charset="0"/>
                      </a:rPr>
                      <m:t>𝑁</m:t>
                    </m:r>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oMath>
                </a14:m>
                <a:r>
                  <a:rPr dirty="0"/>
                  <a:t> denotes the number of classes in school </a:t>
                </a:r>
                <a14:m>
                  <m:oMath xmlns:m="http://schemas.openxmlformats.org/officeDocument/2006/math">
                    <m:r>
                      <a:rPr>
                        <a:latin typeface="Cambria Math" panose="02040503050406030204" pitchFamily="18" charset="0"/>
                      </a:rPr>
                      <m:t>𝑚</m:t>
                    </m:r>
                  </m:oMath>
                </a14:m>
                <a:r>
                  <a:rPr dirty="0"/>
                  <a:t>, </a:t>
                </a:r>
                <a14:m>
                  <m:oMath xmlns:m="http://schemas.openxmlformats.org/officeDocument/2006/math">
                    <m:r>
                      <a:rPr>
                        <a:latin typeface="Cambria Math" panose="02040503050406030204" pitchFamily="18" charset="0"/>
                      </a:rPr>
                      <m:t>𝑚</m:t>
                    </m:r>
                    <m:r>
                      <a:rPr>
                        <a:latin typeface="Cambria Math" panose="02040503050406030204" pitchFamily="18" charset="0"/>
                      </a:rPr>
                      <m:t>=1,2,…</m:t>
                    </m:r>
                    <m:r>
                      <a:rPr>
                        <a:latin typeface="Cambria Math" panose="02040503050406030204" pitchFamily="18" charset="0"/>
                      </a:rPr>
                      <m:t>𝑀</m:t>
                    </m:r>
                  </m:oMath>
                </a14:m>
                <a:r>
                  <a:rPr dirty="0"/>
                  <a:t>; </a:t>
                </a:r>
                <a14:m>
                  <m:oMath xmlns:m="http://schemas.openxmlformats.org/officeDocument/2006/math">
                    <m:r>
                      <a:rPr>
                        <a:latin typeface="Cambria Math" panose="02040503050406030204" pitchFamily="18" charset="0"/>
                      </a:rPr>
                      <m:t>𝑁</m:t>
                    </m:r>
                    <m:r>
                      <a:rPr>
                        <a:latin typeface="Cambria Math" panose="02040503050406030204" pitchFamily="18" charset="0"/>
                      </a:rPr>
                      <m:t>=</m:t>
                    </m:r>
                    <m:nary>
                      <m:naryPr>
                        <m:chr m:val="∑"/>
                        <m:limLoc m:val="undOvr"/>
                        <m:ctrlPr>
                          <a:rPr i="1">
                            <a:latin typeface="Cambria Math" panose="02040503050406030204" pitchFamily="18" charset="0"/>
                          </a:rPr>
                        </m:ctrlPr>
                      </m:naryPr>
                      <m:sub>
                        <m:r>
                          <a:rPr>
                            <a:latin typeface="Cambria Math" panose="02040503050406030204" pitchFamily="18" charset="0"/>
                          </a:rPr>
                          <m:t>𝑚</m:t>
                        </m:r>
                        <m:r>
                          <a:rPr>
                            <a:latin typeface="Cambria Math" panose="02040503050406030204" pitchFamily="18" charset="0"/>
                          </a:rPr>
                          <m:t>=1</m:t>
                        </m:r>
                      </m:sub>
                      <m:sup>
                        <m:r>
                          <a:rPr>
                            <a:latin typeface="Cambria Math" panose="02040503050406030204" pitchFamily="18" charset="0"/>
                          </a:rPr>
                          <m:t>𝑀</m:t>
                        </m:r>
                      </m:sup>
                      <m:e>
                        <m:r>
                          <a:rPr>
                            <a:latin typeface="Cambria Math" panose="02040503050406030204" pitchFamily="18" charset="0"/>
                          </a:rPr>
                          <m:t>𝑁</m:t>
                        </m:r>
                      </m:e>
                    </m:nary>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oMath>
                </a14:m>
                <a:endParaRPr dirty="0"/>
              </a:p>
              <a:p>
                <a:pPr lvl="1"/>
                <a14:m>
                  <m:oMath xmlns:m="http://schemas.openxmlformats.org/officeDocument/2006/math">
                    <m:sSubSup>
                      <m:sSubSupPr>
                        <m:ctrlPr>
                          <a:rPr i="1">
                            <a:latin typeface="Cambria Math" panose="02040503050406030204" pitchFamily="18" charset="0"/>
                          </a:rPr>
                        </m:ctrlPr>
                      </m:sSubSupPr>
                      <m:e>
                        <m:bar>
                          <m:barPr>
                            <m:pos m:val="top"/>
                            <m:ctrlPr>
                              <a:rPr i="1">
                                <a:latin typeface="Cambria Math" panose="02040503050406030204" pitchFamily="18" charset="0"/>
                              </a:rPr>
                            </m:ctrlPr>
                          </m:barPr>
                          <m:e>
                            <m:r>
                              <a:rPr>
                                <a:latin typeface="Cambria Math" panose="02040503050406030204" pitchFamily="18" charset="0"/>
                              </a:rPr>
                              <m:t>𝑌</m:t>
                            </m:r>
                          </m:e>
                        </m:bar>
                      </m:e>
                      <m:sub>
                        <m:r>
                          <a:rPr>
                            <a:latin typeface="Cambria Math" panose="02040503050406030204" pitchFamily="18" charset="0"/>
                          </a:rPr>
                          <m:t>1</m:t>
                        </m:r>
                      </m:sub>
                      <m:sup>
                        <m:r>
                          <a:rPr>
                            <a:latin typeface="Cambria Math" panose="02040503050406030204" pitchFamily="18" charset="0"/>
                          </a:rPr>
                          <m:t>𝑜𝑏𝑠</m:t>
                        </m:r>
                      </m:sup>
                    </m:sSubSup>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oMath>
                </a14:m>
                <a:r>
                  <a:rPr dirty="0"/>
                  <a:t> and </a:t>
                </a:r>
                <a14:m>
                  <m:oMath xmlns:m="http://schemas.openxmlformats.org/officeDocument/2006/math">
                    <m:sSubSup>
                      <m:sSubSupPr>
                        <m:ctrlPr>
                          <a:rPr i="1">
                            <a:latin typeface="Cambria Math" panose="02040503050406030204" pitchFamily="18" charset="0"/>
                          </a:rPr>
                        </m:ctrlPr>
                      </m:sSubSupPr>
                      <m:e>
                        <m:bar>
                          <m:barPr>
                            <m:pos m:val="top"/>
                            <m:ctrlPr>
                              <a:rPr i="1">
                                <a:latin typeface="Cambria Math" panose="02040503050406030204" pitchFamily="18" charset="0"/>
                              </a:rPr>
                            </m:ctrlPr>
                          </m:barPr>
                          <m:e>
                            <m:r>
                              <a:rPr>
                                <a:latin typeface="Cambria Math" panose="02040503050406030204" pitchFamily="18" charset="0"/>
                              </a:rPr>
                              <m:t>𝑌</m:t>
                            </m:r>
                          </m:e>
                        </m:bar>
                      </m:e>
                      <m:sub>
                        <m:r>
                          <a:rPr>
                            <a:latin typeface="Cambria Math" panose="02040503050406030204" pitchFamily="18" charset="0"/>
                          </a:rPr>
                          <m:t>0</m:t>
                        </m:r>
                      </m:sub>
                      <m:sup>
                        <m:r>
                          <a:rPr>
                            <a:latin typeface="Cambria Math" panose="02040503050406030204" pitchFamily="18" charset="0"/>
                          </a:rPr>
                          <m:t>𝑜𝑏𝑠</m:t>
                        </m:r>
                      </m:sup>
                    </m:sSubSup>
                    <m:r>
                      <a:rPr>
                        <a:latin typeface="Cambria Math" panose="02040503050406030204" pitchFamily="18" charset="0"/>
                      </a:rPr>
                      <m:t>(</m:t>
                    </m:r>
                    <m:r>
                      <a:rPr>
                        <a:latin typeface="Cambria Math" panose="02040503050406030204" pitchFamily="18" charset="0"/>
                      </a:rPr>
                      <m:t>𝑚</m:t>
                    </m:r>
                    <m:r>
                      <a:rPr>
                        <a:latin typeface="Cambria Math" panose="02040503050406030204" pitchFamily="18" charset="0"/>
                      </a:rPr>
                      <m:t>)</m:t>
                    </m:r>
                  </m:oMath>
                </a14:m>
                <a:r>
                  <a:rPr dirty="0"/>
                  <a:t> denote the average of observed median math score for small and regular classes in school </a:t>
                </a:r>
                <a14:m>
                  <m:oMath xmlns:m="http://schemas.openxmlformats.org/officeDocument/2006/math">
                    <m:r>
                      <a:rPr>
                        <a:latin typeface="Cambria Math" panose="02040503050406030204" pitchFamily="18" charset="0"/>
                      </a:rPr>
                      <m:t>𝑚</m:t>
                    </m:r>
                  </m:oMath>
                </a14:m>
                <a:r>
                  <a:rPr dirty="0"/>
                  <a:t> respectively</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t="-32749"/>
                </a:stretch>
              </a:blipFill>
            </p:spPr>
            <p:txBody>
              <a:bodyPr/>
              <a:lstStyle/>
              <a:p>
                <a:r>
                  <a:rPr lang="en-US">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dirty="0"/>
              <a:t>Method </a:t>
            </a:r>
            <a:r>
              <a:rPr dirty="0"/>
              <a:t>of FEP</a:t>
            </a:r>
          </a:p>
        </p:txBody>
      </p:sp>
      <p:graphicFrame>
        <p:nvGraphicFramePr>
          <p:cNvPr id="6" name="Content Placeholder 5">
            <a:extLst>
              <a:ext uri="{FF2B5EF4-FFF2-40B4-BE49-F238E27FC236}">
                <a16:creationId xmlns:a16="http://schemas.microsoft.com/office/drawing/2014/main" id="{CE2A22AA-84E3-E64B-BC5C-427E22A4BF4F}"/>
              </a:ext>
            </a:extLst>
          </p:cNvPr>
          <p:cNvGraphicFramePr>
            <a:graphicFrameLocks noGrp="1"/>
          </p:cNvGraphicFramePr>
          <p:nvPr>
            <p:ph idx="1"/>
            <p:extLst>
              <p:ext uri="{D42A27DB-BD31-4B8C-83A1-F6EECF244321}">
                <p14:modId xmlns:p14="http://schemas.microsoft.com/office/powerpoint/2010/main" val="287807185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28153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1013</Words>
  <Application>Microsoft Macintosh PowerPoint</Application>
  <PresentationFormat>Widescreen</PresentationFormat>
  <Paragraphs>132</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Cambria Math</vt:lpstr>
      <vt:lpstr>Office Theme</vt:lpstr>
      <vt:lpstr>Analyze the Effect of Class Type on First Grade Math Scores Using Two-way ANOVA</vt:lpstr>
      <vt:lpstr>Introduction</vt:lpstr>
      <vt:lpstr>Choose the response variable</vt:lpstr>
      <vt:lpstr>Model</vt:lpstr>
      <vt:lpstr>Tukey’s Pairwise Comparison</vt:lpstr>
      <vt:lpstr>Potential Outcomes Framework</vt:lpstr>
      <vt:lpstr>Fisher’s Exact P-Values(FEP)</vt:lpstr>
      <vt:lpstr>Test Statistic of FEP</vt:lpstr>
      <vt:lpstr>Method of FEP</vt:lpstr>
      <vt:lpstr>Example</vt:lpstr>
      <vt:lpstr>Result of STAR</vt:lpstr>
      <vt:lpstr>Comparison between Two Methods</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Analyze the Effect of Class Type on First Grade Math Scores Using Two-way ANOVA</dc:title>
  <dc:creator/>
  <cp:lastModifiedBy>Zheng Gu</cp:lastModifiedBy>
  <cp:revision>58</cp:revision>
  <dcterms:created xsi:type="dcterms:W3CDTF">2020-03-11T01:12:00Z</dcterms:created>
  <dcterms:modified xsi:type="dcterms:W3CDTF">2020-03-11T17:19:46Z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utput">
    <vt:lpwstr/>
  </property>
  <property fmtid="{D5CDD505-2E9C-101B-9397-08002B2CF9AE}" pid="3" name="resource_files">
    <vt:lpwstr>rstudio-template.pptx</vt:lpwstr>
  </property>
  <property fmtid="{D5CDD505-2E9C-101B-9397-08002B2CF9AE}" pid="4" name="subtitle">
    <vt:lpwstr>Team 13</vt:lpwstr>
  </property>
  <property fmtid="{D5CDD505-2E9C-101B-9397-08002B2CF9AE}" pid="5" name="KSOProductBuildVer">
    <vt:lpwstr>2052-11.1.0.9440</vt:lpwstr>
  </property>
</Properties>
</file>